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Figtree"/>
      <p:regular r:id="rId23"/>
      <p:bold r:id="rId24"/>
      <p:italic r:id="rId25"/>
      <p:boldItalic r:id="rId26"/>
    </p:embeddedFont>
    <p:embeddedFont>
      <p:font typeface="Figtree Black"/>
      <p:bold r:id="rId27"/>
      <p:boldItalic r:id="rId28"/>
    </p:embeddedFont>
    <p:embeddedFont>
      <p:font typeface="Hanken Grotesk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FD08C61-F7AF-4F57-9FAD-8F0B9F3DB736}">
  <a:tblStyle styleId="{DFD08C61-F7AF-4F57-9FAD-8F0B9F3DB73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Figtree-bold.fntdata"/><Relationship Id="rId23" Type="http://schemas.openxmlformats.org/officeDocument/2006/relationships/font" Target="fonts/Figtre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Figtree-boldItalic.fntdata"/><Relationship Id="rId25" Type="http://schemas.openxmlformats.org/officeDocument/2006/relationships/font" Target="fonts/Figtree-italic.fntdata"/><Relationship Id="rId28" Type="http://schemas.openxmlformats.org/officeDocument/2006/relationships/font" Target="fonts/FigtreeBlack-boldItalic.fntdata"/><Relationship Id="rId27" Type="http://schemas.openxmlformats.org/officeDocument/2006/relationships/font" Target="fonts/FigtreeBlack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HankenGrotesk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ankenGrotesk-italic.fntdata"/><Relationship Id="rId30" Type="http://schemas.openxmlformats.org/officeDocument/2006/relationships/font" Target="fonts/HankenGrotesk-bold.fntdata"/><Relationship Id="rId11" Type="http://schemas.openxmlformats.org/officeDocument/2006/relationships/slide" Target="slides/slide5.xml"/><Relationship Id="rId33" Type="http://schemas.openxmlformats.org/officeDocument/2006/relationships/font" Target="fonts/Roboto-regular.fntdata"/><Relationship Id="rId10" Type="http://schemas.openxmlformats.org/officeDocument/2006/relationships/slide" Target="slides/slide4.xml"/><Relationship Id="rId32" Type="http://schemas.openxmlformats.org/officeDocument/2006/relationships/font" Target="fonts/HankenGrotesk-boldItalic.fntdata"/><Relationship Id="rId13" Type="http://schemas.openxmlformats.org/officeDocument/2006/relationships/slide" Target="slides/slide7.xml"/><Relationship Id="rId35" Type="http://schemas.openxmlformats.org/officeDocument/2006/relationships/font" Target="fonts/Roboto-italic.fntdata"/><Relationship Id="rId12" Type="http://schemas.openxmlformats.org/officeDocument/2006/relationships/slide" Target="slides/slide6.xml"/><Relationship Id="rId34" Type="http://schemas.openxmlformats.org/officeDocument/2006/relationships/font" Target="fonts/Roboto-bold.fntdata"/><Relationship Id="rId15" Type="http://schemas.openxmlformats.org/officeDocument/2006/relationships/slide" Target="slides/slide9.xml"/><Relationship Id="rId37" Type="http://schemas.openxmlformats.org/officeDocument/2006/relationships/font" Target="fonts/Lato-regular.fntdata"/><Relationship Id="rId14" Type="http://schemas.openxmlformats.org/officeDocument/2006/relationships/slide" Target="slides/slide8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39" Type="http://schemas.openxmlformats.org/officeDocument/2006/relationships/font" Target="fonts/Lato-italic.fntdata"/><Relationship Id="rId16" Type="http://schemas.openxmlformats.org/officeDocument/2006/relationships/slide" Target="slides/slide10.xml"/><Relationship Id="rId38" Type="http://schemas.openxmlformats.org/officeDocument/2006/relationships/font" Target="fonts/La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164411ce8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164411ce8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Demo of running our program with 30 random phone numbers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1be9b451c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1be9b451c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Pretty good. Most of the numbers are successfully </a:t>
            </a:r>
            <a:r>
              <a:rPr lang="en"/>
              <a:t>restored.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1be9b451c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1be9b451c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1be9b451c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1be9b451c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1c066df53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1c066df53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64411ce8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164411ce8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164411ce8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164411ce8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64411ce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164411ce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aba6fa0e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1aba6fa0e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64411ce8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164411ce8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1aba6fa0e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1aba6fa0e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1bd2b1ddd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1bd2b1ddd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1bd2b1ddd6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1bd2b1ddd6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1c1487d203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1c1487d203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To dcrypt messages, we need to s</a:t>
            </a:r>
            <a:r>
              <a:rPr lang="en" sz="1300">
                <a:solidFill>
                  <a:schemeClr val="dk1"/>
                </a:solidFill>
              </a:rPr>
              <a:t>equence synthesized DNA. A Key question here: how do we restore original messages even when there are sequencing error.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1be9b451c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1be9b451c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To resolve this issue. We implemented 2 </a:t>
            </a:r>
            <a:r>
              <a:rPr lang="en" sz="1300"/>
              <a:t>things</a:t>
            </a:r>
            <a:r>
              <a:rPr lang="en" sz="1300"/>
              <a:t>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Repetitive Sequencing. Sequence each dna 5 times, and then we choose the best one “least </a:t>
            </a:r>
            <a:r>
              <a:rPr lang="en" sz="1300"/>
              <a:t>amount</a:t>
            </a:r>
            <a:r>
              <a:rPr lang="en" sz="1300"/>
              <a:t> of error, closest to the ground truth”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To simulate situations where sequencing </a:t>
            </a:r>
            <a:r>
              <a:rPr lang="en" sz="1300"/>
              <a:t>errors occur, we deliberately introduce substitutions errors. We set probability for substitution error to 0.01, and 0.005 for indels. (close to error rates in real-life sequencing technologies)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How do we chose the best one? Use </a:t>
            </a:r>
            <a:r>
              <a:rPr lang="en" sz="1300"/>
              <a:t>Global alignment algorithm to do a pairwise global alignment: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Here’s the algorithm we implemented.</a:t>
            </a:r>
            <a:endParaRPr sz="1300">
              <a:solidFill>
                <a:schemeClr val="dk1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arenR"/>
            </a:pPr>
            <a:r>
              <a:rPr lang="en" sz="1300">
                <a:solidFill>
                  <a:schemeClr val="dk1"/>
                </a:solidFill>
              </a:rPr>
              <a:t>Bottom-up dynamic programming matrix: each pair of sequences, filling in global alignment value. As we do the alignment, we penalize mismatches. For substitution error, we penalize it by 2, for gaps (indels) we have a much bigger penalty of 8, bc much bigger impact.</a:t>
            </a:r>
            <a:endParaRPr sz="13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  2)	For each pair in the 5 reads, evaluate global alignment value. We select optimal sequence by minimizing global alignment value. 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  3) Each of the 5 </a:t>
            </a:r>
            <a:r>
              <a:rPr lang="en" sz="1300">
                <a:solidFill>
                  <a:schemeClr val="dk1"/>
                </a:solidFill>
              </a:rPr>
              <a:t>sequences will be aligned</a:t>
            </a:r>
            <a:r>
              <a:rPr lang="en" sz="1300">
                <a:solidFill>
                  <a:schemeClr val="dk1"/>
                </a:solidFill>
              </a:rPr>
              <a:t> 4 times, select the optimal sequence that is the closest to other 4. 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 4) Now </a:t>
            </a:r>
            <a:r>
              <a:rPr lang="en" sz="1300">
                <a:solidFill>
                  <a:schemeClr val="dk1"/>
                </a:solidFill>
              </a:rPr>
              <a:t>having</a:t>
            </a:r>
            <a:r>
              <a:rPr lang="en" sz="1300">
                <a:solidFill>
                  <a:schemeClr val="dk1"/>
                </a:solidFill>
              </a:rPr>
              <a:t> the </a:t>
            </a:r>
            <a:r>
              <a:rPr lang="en" sz="1300">
                <a:solidFill>
                  <a:schemeClr val="dk1"/>
                </a:solidFill>
              </a:rPr>
              <a:t>optimal</a:t>
            </a:r>
            <a:r>
              <a:rPr lang="en" sz="1300">
                <a:solidFill>
                  <a:schemeClr val="dk1"/>
                </a:solidFill>
              </a:rPr>
              <a:t> sequence, plus the permutation key given to customer, can now reverse encryption steps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342297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" name="Google Shape;81;p11"/>
          <p:cNvGrpSpPr/>
          <p:nvPr/>
        </p:nvGrpSpPr>
        <p:grpSpPr>
          <a:xfrm>
            <a:off x="727425" y="-382650"/>
            <a:ext cx="7703400" cy="5907300"/>
            <a:chOff x="727425" y="-382650"/>
            <a:chExt cx="7703400" cy="5907300"/>
          </a:xfrm>
        </p:grpSpPr>
        <p:sp>
          <p:nvSpPr>
            <p:cNvPr id="82" name="Google Shape;82;p11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3" name="Google Shape;83;p11"/>
            <p:cNvCxnSpPr/>
            <p:nvPr/>
          </p:nvCxnSpPr>
          <p:spPr>
            <a:xfrm>
              <a:off x="727425" y="4608450"/>
              <a:ext cx="0" cy="916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" name="Google Shape;84;p11"/>
            <p:cNvCxnSpPr/>
            <p:nvPr/>
          </p:nvCxnSpPr>
          <p:spPr>
            <a:xfrm>
              <a:off x="8430775" y="-382650"/>
              <a:ext cx="0" cy="916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5" name="Google Shape;85;p11"/>
          <p:cNvSpPr txBox="1"/>
          <p:nvPr>
            <p:ph hasCustomPrompt="1" type="title"/>
          </p:nvPr>
        </p:nvSpPr>
        <p:spPr>
          <a:xfrm>
            <a:off x="2603050" y="1856113"/>
            <a:ext cx="5827800" cy="1024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9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/>
          <p:nvPr>
            <p:ph idx="1" type="subTitle"/>
          </p:nvPr>
        </p:nvSpPr>
        <p:spPr>
          <a:xfrm>
            <a:off x="2603050" y="2880588"/>
            <a:ext cx="58278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1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91" name="Google Shape;91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4" name="Google Shape;94;p13"/>
          <p:cNvSpPr txBox="1"/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2" type="subTitle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3" type="subTitle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4" type="subTitle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hasCustomPrompt="1" idx="5" type="title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/>
          <p:nvPr>
            <p:ph hasCustomPrompt="1" idx="6" type="title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/>
          <p:nvPr>
            <p:ph hasCustomPrompt="1" idx="7" type="title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/>
          <p:nvPr>
            <p:ph hasCustomPrompt="1" idx="8" type="title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/>
          <p:nvPr>
            <p:ph idx="9" type="subTitle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13" type="subTitle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hasCustomPrompt="1" idx="14" type="title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/>
          <p:nvPr>
            <p:ph hasCustomPrompt="1" idx="15" type="title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/>
          <p:nvPr>
            <p:ph idx="16" type="subTitle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17" type="subTitle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18" type="subTitle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10" name="Google Shape;110;p13"/>
          <p:cNvSpPr txBox="1"/>
          <p:nvPr>
            <p:ph idx="19" type="subTitle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11" name="Google Shape;111;p13"/>
          <p:cNvSpPr txBox="1"/>
          <p:nvPr>
            <p:ph idx="20" type="subTitle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21" type="subTitle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-2125550" y="301862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4"/>
          <p:cNvGrpSpPr/>
          <p:nvPr/>
        </p:nvGrpSpPr>
        <p:grpSpPr>
          <a:xfrm>
            <a:off x="727425" y="-29250"/>
            <a:ext cx="8550550" cy="4637825"/>
            <a:chOff x="727425" y="-29250"/>
            <a:chExt cx="8550550" cy="4637825"/>
          </a:xfrm>
        </p:grpSpPr>
        <p:sp>
          <p:nvSpPr>
            <p:cNvPr id="116" name="Google Shape;116;p14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7" name="Google Shape;117;p14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14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9" name="Google Shape;119;p14"/>
          <p:cNvSpPr txBox="1"/>
          <p:nvPr>
            <p:ph type="title"/>
          </p:nvPr>
        </p:nvSpPr>
        <p:spPr>
          <a:xfrm>
            <a:off x="2212125" y="2464650"/>
            <a:ext cx="5913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2212125" y="838350"/>
            <a:ext cx="5913900" cy="16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35528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" name="Google Shape;123;p15"/>
          <p:cNvGrpSpPr/>
          <p:nvPr/>
        </p:nvGrpSpPr>
        <p:grpSpPr>
          <a:xfrm>
            <a:off x="-50475" y="232800"/>
            <a:ext cx="8961675" cy="4684500"/>
            <a:chOff x="-50475" y="232800"/>
            <a:chExt cx="8961675" cy="4684500"/>
          </a:xfrm>
        </p:grpSpPr>
        <p:sp>
          <p:nvSpPr>
            <p:cNvPr id="124" name="Google Shape;124;p1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5" name="Google Shape;125;p15"/>
            <p:cNvCxnSpPr/>
            <p:nvPr/>
          </p:nvCxnSpPr>
          <p:spPr>
            <a:xfrm rot="10800000">
              <a:off x="-50475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6" name="Google Shape;126;p15"/>
          <p:cNvSpPr txBox="1"/>
          <p:nvPr>
            <p:ph type="title"/>
          </p:nvPr>
        </p:nvSpPr>
        <p:spPr>
          <a:xfrm>
            <a:off x="720000" y="1203900"/>
            <a:ext cx="3198300" cy="15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1" type="subTitle"/>
          </p:nvPr>
        </p:nvSpPr>
        <p:spPr>
          <a:xfrm>
            <a:off x="720000" y="2706062"/>
            <a:ext cx="3198300" cy="14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5"/>
          <p:cNvSpPr/>
          <p:nvPr>
            <p:ph idx="2" type="pic"/>
          </p:nvPr>
        </p:nvSpPr>
        <p:spPr>
          <a:xfrm>
            <a:off x="4494050" y="0"/>
            <a:ext cx="4650000" cy="5143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/>
          <p:nvPr/>
        </p:nvSpPr>
        <p:spPr>
          <a:xfrm>
            <a:off x="-923000" y="-945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" name="Google Shape;131;p16"/>
          <p:cNvGrpSpPr/>
          <p:nvPr/>
        </p:nvGrpSpPr>
        <p:grpSpPr>
          <a:xfrm>
            <a:off x="-19050" y="232800"/>
            <a:ext cx="9176275" cy="4684500"/>
            <a:chOff x="-19050" y="232800"/>
            <a:chExt cx="9176275" cy="4684500"/>
          </a:xfrm>
        </p:grpSpPr>
        <p:sp>
          <p:nvSpPr>
            <p:cNvPr id="132" name="Google Shape;132;p1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3" name="Google Shape;133;p1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16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5" name="Google Shape;135;p16"/>
          <p:cNvSpPr txBox="1"/>
          <p:nvPr>
            <p:ph type="title"/>
          </p:nvPr>
        </p:nvSpPr>
        <p:spPr>
          <a:xfrm>
            <a:off x="878875" y="1533125"/>
            <a:ext cx="3024900" cy="6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idx="1" type="subTitle"/>
          </p:nvPr>
        </p:nvSpPr>
        <p:spPr>
          <a:xfrm>
            <a:off x="878875" y="2175300"/>
            <a:ext cx="3024900" cy="12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" name="Google Shape;139;p17"/>
          <p:cNvGrpSpPr/>
          <p:nvPr/>
        </p:nvGrpSpPr>
        <p:grpSpPr>
          <a:xfrm>
            <a:off x="232200" y="232800"/>
            <a:ext cx="8937900" cy="4932875"/>
            <a:chOff x="232200" y="232800"/>
            <a:chExt cx="8937900" cy="4932875"/>
          </a:xfrm>
        </p:grpSpPr>
        <p:sp>
          <p:nvSpPr>
            <p:cNvPr id="140" name="Google Shape;140;p1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1" name="Google Shape;141;p17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17"/>
            <p:cNvCxnSpPr/>
            <p:nvPr/>
          </p:nvCxnSpPr>
          <p:spPr>
            <a:xfrm>
              <a:off x="233525" y="4913075"/>
              <a:ext cx="0" cy="252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3" name="Google Shape;143;p17"/>
          <p:cNvSpPr txBox="1"/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4" name="Google Shape;144;p17"/>
          <p:cNvSpPr txBox="1"/>
          <p:nvPr>
            <p:ph idx="1" type="subTitle"/>
          </p:nvPr>
        </p:nvSpPr>
        <p:spPr>
          <a:xfrm>
            <a:off x="713250" y="1017725"/>
            <a:ext cx="77175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/>
          <p:nvPr/>
        </p:nvSpPr>
        <p:spPr>
          <a:xfrm>
            <a:off x="7069475" y="3282725"/>
            <a:ext cx="3701700" cy="3701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" name="Google Shape;147;p18"/>
          <p:cNvGrpSpPr/>
          <p:nvPr/>
        </p:nvGrpSpPr>
        <p:grpSpPr>
          <a:xfrm>
            <a:off x="-19050" y="232800"/>
            <a:ext cx="8930250" cy="5117250"/>
            <a:chOff x="-19050" y="232800"/>
            <a:chExt cx="8930250" cy="5117250"/>
          </a:xfrm>
        </p:grpSpPr>
        <p:sp>
          <p:nvSpPr>
            <p:cNvPr id="148" name="Google Shape;148;p1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9" name="Google Shape;149;p18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" name="Google Shape;150;p18"/>
            <p:cNvCxnSpPr/>
            <p:nvPr/>
          </p:nvCxnSpPr>
          <p:spPr>
            <a:xfrm rot="10800000">
              <a:off x="8911200" y="4917150"/>
              <a:ext cx="0" cy="432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1" name="Google Shape;151;p18"/>
          <p:cNvSpPr txBox="1"/>
          <p:nvPr>
            <p:ph type="title"/>
          </p:nvPr>
        </p:nvSpPr>
        <p:spPr>
          <a:xfrm>
            <a:off x="72232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2" name="Google Shape;152;p18"/>
          <p:cNvSpPr txBox="1"/>
          <p:nvPr>
            <p:ph idx="1" type="subTitle"/>
          </p:nvPr>
        </p:nvSpPr>
        <p:spPr>
          <a:xfrm>
            <a:off x="713175" y="1421525"/>
            <a:ext cx="5945400" cy="26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p19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156" name="Google Shape;156;p1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7" name="Google Shape;157;p19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" name="Google Shape;158;p19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9" name="Google Shape;15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" name="Google Shape;160;p19"/>
          <p:cNvSpPr txBox="1"/>
          <p:nvPr>
            <p:ph idx="1" type="subTitle"/>
          </p:nvPr>
        </p:nvSpPr>
        <p:spPr>
          <a:xfrm>
            <a:off x="977801" y="2514225"/>
            <a:ext cx="2242500" cy="9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9"/>
          <p:cNvSpPr txBox="1"/>
          <p:nvPr>
            <p:ph idx="2" type="subTitle"/>
          </p:nvPr>
        </p:nvSpPr>
        <p:spPr>
          <a:xfrm>
            <a:off x="3450748" y="2514225"/>
            <a:ext cx="2242500" cy="9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9"/>
          <p:cNvSpPr txBox="1"/>
          <p:nvPr>
            <p:ph idx="3" type="subTitle"/>
          </p:nvPr>
        </p:nvSpPr>
        <p:spPr>
          <a:xfrm>
            <a:off x="5923698" y="2514225"/>
            <a:ext cx="2242500" cy="9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9"/>
          <p:cNvSpPr txBox="1"/>
          <p:nvPr>
            <p:ph idx="4" type="subTitle"/>
          </p:nvPr>
        </p:nvSpPr>
        <p:spPr>
          <a:xfrm>
            <a:off x="977803" y="2285625"/>
            <a:ext cx="2242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5" type="subTitle"/>
          </p:nvPr>
        </p:nvSpPr>
        <p:spPr>
          <a:xfrm>
            <a:off x="3450747" y="2285625"/>
            <a:ext cx="2242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65" name="Google Shape;165;p19"/>
          <p:cNvSpPr txBox="1"/>
          <p:nvPr>
            <p:ph idx="6" type="subTitle"/>
          </p:nvPr>
        </p:nvSpPr>
        <p:spPr>
          <a:xfrm>
            <a:off x="5923697" y="2285625"/>
            <a:ext cx="2242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-725" y="1466925"/>
            <a:ext cx="939900" cy="2326875"/>
            <a:chOff x="-725" y="1466925"/>
            <a:chExt cx="939900" cy="2326875"/>
          </a:xfrm>
        </p:grpSpPr>
        <p:cxnSp>
          <p:nvCxnSpPr>
            <p:cNvPr id="169" name="Google Shape;169;p20"/>
            <p:cNvCxnSpPr/>
            <p:nvPr/>
          </p:nvCxnSpPr>
          <p:spPr>
            <a:xfrm>
              <a:off x="-725" y="1466925"/>
              <a:ext cx="939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20"/>
            <p:cNvCxnSpPr/>
            <p:nvPr/>
          </p:nvCxnSpPr>
          <p:spPr>
            <a:xfrm>
              <a:off x="-725" y="2668450"/>
              <a:ext cx="939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20"/>
            <p:cNvCxnSpPr/>
            <p:nvPr/>
          </p:nvCxnSpPr>
          <p:spPr>
            <a:xfrm>
              <a:off x="-725" y="3793800"/>
              <a:ext cx="939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2" name="Google Shape;172;p20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173" name="Google Shape;173;p2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4" name="Google Shape;174;p20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" name="Google Shape;175;p20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6" name="Google Shape;176;p20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7" name="Google Shape;177;p20"/>
          <p:cNvSpPr txBox="1"/>
          <p:nvPr>
            <p:ph idx="1" type="subTitle"/>
          </p:nvPr>
        </p:nvSpPr>
        <p:spPr>
          <a:xfrm>
            <a:off x="1731050" y="1640570"/>
            <a:ext cx="66132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0"/>
          <p:cNvSpPr txBox="1"/>
          <p:nvPr>
            <p:ph idx="2" type="subTitle"/>
          </p:nvPr>
        </p:nvSpPr>
        <p:spPr>
          <a:xfrm>
            <a:off x="1731050" y="2800360"/>
            <a:ext cx="6613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0"/>
          <p:cNvSpPr txBox="1"/>
          <p:nvPr>
            <p:ph idx="3" type="subTitle"/>
          </p:nvPr>
        </p:nvSpPr>
        <p:spPr>
          <a:xfrm>
            <a:off x="1731050" y="3957450"/>
            <a:ext cx="6613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0"/>
          <p:cNvSpPr txBox="1"/>
          <p:nvPr>
            <p:ph idx="4" type="subTitle"/>
          </p:nvPr>
        </p:nvSpPr>
        <p:spPr>
          <a:xfrm>
            <a:off x="1731050" y="1241275"/>
            <a:ext cx="66132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81" name="Google Shape;181;p20"/>
          <p:cNvSpPr txBox="1"/>
          <p:nvPr>
            <p:ph idx="5" type="subTitle"/>
          </p:nvPr>
        </p:nvSpPr>
        <p:spPr>
          <a:xfrm>
            <a:off x="1731050" y="2395400"/>
            <a:ext cx="6613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82" name="Google Shape;182;p20"/>
          <p:cNvSpPr txBox="1"/>
          <p:nvPr>
            <p:ph idx="6" type="subTitle"/>
          </p:nvPr>
        </p:nvSpPr>
        <p:spPr>
          <a:xfrm>
            <a:off x="1731050" y="3546826"/>
            <a:ext cx="6613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" name="Google Shape;22;p3"/>
          <p:cNvSpPr txBox="1"/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21"/>
          <p:cNvGrpSpPr/>
          <p:nvPr/>
        </p:nvGrpSpPr>
        <p:grpSpPr>
          <a:xfrm>
            <a:off x="232200" y="-60100"/>
            <a:ext cx="9070200" cy="4977400"/>
            <a:chOff x="232200" y="-60100"/>
            <a:chExt cx="9070200" cy="4977400"/>
          </a:xfrm>
        </p:grpSpPr>
        <p:sp>
          <p:nvSpPr>
            <p:cNvPr id="186" name="Google Shape;186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7" name="Google Shape;187;p21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" name="Google Shape;188;p21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9" name="Google Shape;18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21"/>
          <p:cNvSpPr txBox="1"/>
          <p:nvPr>
            <p:ph idx="1" type="subTitle"/>
          </p:nvPr>
        </p:nvSpPr>
        <p:spPr>
          <a:xfrm>
            <a:off x="2032350" y="1565625"/>
            <a:ext cx="4876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1"/>
          <p:cNvSpPr txBox="1"/>
          <p:nvPr>
            <p:ph idx="2" type="subTitle"/>
          </p:nvPr>
        </p:nvSpPr>
        <p:spPr>
          <a:xfrm>
            <a:off x="2641957" y="2723563"/>
            <a:ext cx="4876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1"/>
          <p:cNvSpPr txBox="1"/>
          <p:nvPr>
            <p:ph idx="3" type="subTitle"/>
          </p:nvPr>
        </p:nvSpPr>
        <p:spPr>
          <a:xfrm>
            <a:off x="3251557" y="3881500"/>
            <a:ext cx="4876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1"/>
          <p:cNvSpPr txBox="1"/>
          <p:nvPr>
            <p:ph idx="4" type="subTitle"/>
          </p:nvPr>
        </p:nvSpPr>
        <p:spPr>
          <a:xfrm>
            <a:off x="2032350" y="1253625"/>
            <a:ext cx="48768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94" name="Google Shape;194;p21"/>
          <p:cNvSpPr txBox="1"/>
          <p:nvPr>
            <p:ph idx="5" type="subTitle"/>
          </p:nvPr>
        </p:nvSpPr>
        <p:spPr>
          <a:xfrm>
            <a:off x="2641950" y="2412275"/>
            <a:ext cx="48768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95" name="Google Shape;195;p21"/>
          <p:cNvSpPr txBox="1"/>
          <p:nvPr>
            <p:ph idx="6" type="subTitle"/>
          </p:nvPr>
        </p:nvSpPr>
        <p:spPr>
          <a:xfrm>
            <a:off x="3251550" y="3570925"/>
            <a:ext cx="48768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22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199" name="Google Shape;199;p2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0" name="Google Shape;200;p22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" name="Google Shape;201;p22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2" name="Google Shape;202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3" name="Google Shape;203;p22"/>
          <p:cNvSpPr txBox="1"/>
          <p:nvPr>
            <p:ph idx="1" type="subTitle"/>
          </p:nvPr>
        </p:nvSpPr>
        <p:spPr>
          <a:xfrm>
            <a:off x="1762571" y="1752725"/>
            <a:ext cx="26874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2"/>
          <p:cNvSpPr txBox="1"/>
          <p:nvPr>
            <p:ph idx="2" type="subTitle"/>
          </p:nvPr>
        </p:nvSpPr>
        <p:spPr>
          <a:xfrm>
            <a:off x="5132667" y="1752725"/>
            <a:ext cx="26874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2"/>
          <p:cNvSpPr txBox="1"/>
          <p:nvPr>
            <p:ph idx="3" type="subTitle"/>
          </p:nvPr>
        </p:nvSpPr>
        <p:spPr>
          <a:xfrm>
            <a:off x="1762571" y="3336725"/>
            <a:ext cx="26874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2"/>
          <p:cNvSpPr txBox="1"/>
          <p:nvPr>
            <p:ph idx="4" type="subTitle"/>
          </p:nvPr>
        </p:nvSpPr>
        <p:spPr>
          <a:xfrm>
            <a:off x="5132667" y="3336725"/>
            <a:ext cx="26874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2"/>
          <p:cNvSpPr txBox="1"/>
          <p:nvPr>
            <p:ph idx="5" type="subTitle"/>
          </p:nvPr>
        </p:nvSpPr>
        <p:spPr>
          <a:xfrm>
            <a:off x="1762571" y="1524200"/>
            <a:ext cx="2687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08" name="Google Shape;208;p22"/>
          <p:cNvSpPr txBox="1"/>
          <p:nvPr>
            <p:ph idx="6" type="subTitle"/>
          </p:nvPr>
        </p:nvSpPr>
        <p:spPr>
          <a:xfrm>
            <a:off x="5132667" y="1524200"/>
            <a:ext cx="2687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09" name="Google Shape;209;p22"/>
          <p:cNvSpPr txBox="1"/>
          <p:nvPr>
            <p:ph idx="7" type="subTitle"/>
          </p:nvPr>
        </p:nvSpPr>
        <p:spPr>
          <a:xfrm>
            <a:off x="1762571" y="3091838"/>
            <a:ext cx="2687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10" name="Google Shape;210;p22"/>
          <p:cNvSpPr txBox="1"/>
          <p:nvPr>
            <p:ph idx="8" type="subTitle"/>
          </p:nvPr>
        </p:nvSpPr>
        <p:spPr>
          <a:xfrm>
            <a:off x="5132667" y="3091838"/>
            <a:ext cx="2687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" name="Google Shape;213;p23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214" name="Google Shape;214;p2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5" name="Google Shape;215;p23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23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7" name="Google Shape;217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" name="Google Shape;218;p23"/>
          <p:cNvSpPr txBox="1"/>
          <p:nvPr>
            <p:ph idx="1" type="subTitle"/>
          </p:nvPr>
        </p:nvSpPr>
        <p:spPr>
          <a:xfrm>
            <a:off x="874134" y="2145979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3"/>
          <p:cNvSpPr txBox="1"/>
          <p:nvPr>
            <p:ph idx="2" type="subTitle"/>
          </p:nvPr>
        </p:nvSpPr>
        <p:spPr>
          <a:xfrm>
            <a:off x="3319800" y="2145979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3"/>
          <p:cNvSpPr txBox="1"/>
          <p:nvPr>
            <p:ph idx="3" type="subTitle"/>
          </p:nvPr>
        </p:nvSpPr>
        <p:spPr>
          <a:xfrm>
            <a:off x="874134" y="3635775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3"/>
          <p:cNvSpPr txBox="1"/>
          <p:nvPr>
            <p:ph idx="4" type="subTitle"/>
          </p:nvPr>
        </p:nvSpPr>
        <p:spPr>
          <a:xfrm>
            <a:off x="3319800" y="3635775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3"/>
          <p:cNvSpPr txBox="1"/>
          <p:nvPr>
            <p:ph idx="5" type="subTitle"/>
          </p:nvPr>
        </p:nvSpPr>
        <p:spPr>
          <a:xfrm>
            <a:off x="5765466" y="2145979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3"/>
          <p:cNvSpPr txBox="1"/>
          <p:nvPr>
            <p:ph idx="6" type="subTitle"/>
          </p:nvPr>
        </p:nvSpPr>
        <p:spPr>
          <a:xfrm>
            <a:off x="5765466" y="3635775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3"/>
          <p:cNvSpPr txBox="1"/>
          <p:nvPr>
            <p:ph idx="7" type="subTitle"/>
          </p:nvPr>
        </p:nvSpPr>
        <p:spPr>
          <a:xfrm>
            <a:off x="872334" y="1769325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25" name="Google Shape;225;p23"/>
          <p:cNvSpPr txBox="1"/>
          <p:nvPr>
            <p:ph idx="8" type="subTitle"/>
          </p:nvPr>
        </p:nvSpPr>
        <p:spPr>
          <a:xfrm>
            <a:off x="3318000" y="1769325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26" name="Google Shape;226;p23"/>
          <p:cNvSpPr txBox="1"/>
          <p:nvPr>
            <p:ph idx="9" type="subTitle"/>
          </p:nvPr>
        </p:nvSpPr>
        <p:spPr>
          <a:xfrm>
            <a:off x="5763666" y="1769325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27" name="Google Shape;227;p23"/>
          <p:cNvSpPr txBox="1"/>
          <p:nvPr>
            <p:ph idx="13" type="subTitle"/>
          </p:nvPr>
        </p:nvSpPr>
        <p:spPr>
          <a:xfrm>
            <a:off x="872334" y="3258926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28" name="Google Shape;228;p23"/>
          <p:cNvSpPr txBox="1"/>
          <p:nvPr>
            <p:ph idx="14" type="subTitle"/>
          </p:nvPr>
        </p:nvSpPr>
        <p:spPr>
          <a:xfrm>
            <a:off x="3318000" y="3258926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29" name="Google Shape;229;p23"/>
          <p:cNvSpPr txBox="1"/>
          <p:nvPr>
            <p:ph idx="15" type="subTitle"/>
          </p:nvPr>
        </p:nvSpPr>
        <p:spPr>
          <a:xfrm>
            <a:off x="5763666" y="3258926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6309175" y="248697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" name="Google Shape;232;p24"/>
          <p:cNvGrpSpPr/>
          <p:nvPr/>
        </p:nvGrpSpPr>
        <p:grpSpPr>
          <a:xfrm>
            <a:off x="-69525" y="539500"/>
            <a:ext cx="9455500" cy="4069200"/>
            <a:chOff x="-69525" y="539500"/>
            <a:chExt cx="9455500" cy="4069200"/>
          </a:xfrm>
        </p:grpSpPr>
        <p:grpSp>
          <p:nvGrpSpPr>
            <p:cNvPr id="233" name="Google Shape;233;p24"/>
            <p:cNvGrpSpPr/>
            <p:nvPr/>
          </p:nvGrpSpPr>
          <p:grpSpPr>
            <a:xfrm>
              <a:off x="713225" y="539500"/>
              <a:ext cx="8672750" cy="4069200"/>
              <a:chOff x="713225" y="539500"/>
              <a:chExt cx="8672750" cy="4069200"/>
            </a:xfrm>
          </p:grpSpPr>
          <p:sp>
            <p:nvSpPr>
              <p:cNvPr id="234" name="Google Shape;234;p24"/>
              <p:cNvSpPr/>
              <p:nvPr/>
            </p:nvSpPr>
            <p:spPr>
              <a:xfrm>
                <a:off x="713225" y="539500"/>
                <a:ext cx="7717500" cy="40692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35" name="Google Shape;235;p24"/>
              <p:cNvCxnSpPr/>
              <p:nvPr/>
            </p:nvCxnSpPr>
            <p:spPr>
              <a:xfrm>
                <a:off x="8407675" y="4608575"/>
                <a:ext cx="9783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36" name="Google Shape;236;p24"/>
            <p:cNvCxnSpPr/>
            <p:nvPr/>
          </p:nvCxnSpPr>
          <p:spPr>
            <a:xfrm rot="10800000">
              <a:off x="-69525" y="539500"/>
              <a:ext cx="789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7" name="Google Shape;237;p24"/>
          <p:cNvSpPr txBox="1"/>
          <p:nvPr>
            <p:ph hasCustomPrompt="1" type="title"/>
          </p:nvPr>
        </p:nvSpPr>
        <p:spPr>
          <a:xfrm>
            <a:off x="707575" y="539500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24"/>
          <p:cNvSpPr txBox="1"/>
          <p:nvPr>
            <p:ph idx="1" type="subTitle"/>
          </p:nvPr>
        </p:nvSpPr>
        <p:spPr>
          <a:xfrm>
            <a:off x="707575" y="1308392"/>
            <a:ext cx="40512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" name="Google Shape;239;p24"/>
          <p:cNvSpPr txBox="1"/>
          <p:nvPr>
            <p:ph hasCustomPrompt="1" idx="2" type="title"/>
          </p:nvPr>
        </p:nvSpPr>
        <p:spPr>
          <a:xfrm>
            <a:off x="707575" y="1901349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24"/>
          <p:cNvSpPr txBox="1"/>
          <p:nvPr>
            <p:ph idx="3" type="subTitle"/>
          </p:nvPr>
        </p:nvSpPr>
        <p:spPr>
          <a:xfrm>
            <a:off x="707575" y="2670245"/>
            <a:ext cx="40512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" name="Google Shape;241;p24"/>
          <p:cNvSpPr txBox="1"/>
          <p:nvPr>
            <p:ph hasCustomPrompt="1" idx="4" type="title"/>
          </p:nvPr>
        </p:nvSpPr>
        <p:spPr>
          <a:xfrm>
            <a:off x="707575" y="3263198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24"/>
          <p:cNvSpPr txBox="1"/>
          <p:nvPr>
            <p:ph idx="5" type="subTitle"/>
          </p:nvPr>
        </p:nvSpPr>
        <p:spPr>
          <a:xfrm>
            <a:off x="707575" y="4032098"/>
            <a:ext cx="40512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" name="Google Shape;245;p25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46" name="Google Shape;246;p2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7" name="Google Shape;247;p25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25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9" name="Google Shape;249;p25"/>
          <p:cNvSpPr txBox="1"/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-9243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6"/>
          <p:cNvGrpSpPr/>
          <p:nvPr/>
        </p:nvGrpSpPr>
        <p:grpSpPr>
          <a:xfrm>
            <a:off x="232200" y="232800"/>
            <a:ext cx="8988300" cy="4964300"/>
            <a:chOff x="232200" y="232800"/>
            <a:chExt cx="8988300" cy="4964300"/>
          </a:xfrm>
        </p:grpSpPr>
        <p:sp>
          <p:nvSpPr>
            <p:cNvPr id="253" name="Google Shape;253;p2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4" name="Google Shape;254;p2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" name="Google Shape;255;p26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6" name="Google Shape;256;p26"/>
          <p:cNvSpPr txBox="1"/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/>
          <p:nvPr/>
        </p:nvSpPr>
        <p:spPr>
          <a:xfrm>
            <a:off x="6677100" y="-9050"/>
            <a:ext cx="5161500" cy="51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7"/>
          <p:cNvGrpSpPr/>
          <p:nvPr/>
        </p:nvGrpSpPr>
        <p:grpSpPr>
          <a:xfrm>
            <a:off x="713223" y="-79050"/>
            <a:ext cx="8791100" cy="4687625"/>
            <a:chOff x="-669332" y="-79050"/>
            <a:chExt cx="10173707" cy="4687625"/>
          </a:xfrm>
        </p:grpSpPr>
        <p:sp>
          <p:nvSpPr>
            <p:cNvPr id="260" name="Google Shape;260;p27"/>
            <p:cNvSpPr/>
            <p:nvPr/>
          </p:nvSpPr>
          <p:spPr>
            <a:xfrm>
              <a:off x="-669325" y="533550"/>
              <a:ext cx="91002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1" name="Google Shape;261;p27"/>
            <p:cNvCxnSpPr/>
            <p:nvPr/>
          </p:nvCxnSpPr>
          <p:spPr>
            <a:xfrm rot="10800000">
              <a:off x="-669332" y="-79050"/>
              <a:ext cx="0" cy="62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27"/>
            <p:cNvCxnSpPr/>
            <p:nvPr/>
          </p:nvCxnSpPr>
          <p:spPr>
            <a:xfrm>
              <a:off x="8425275" y="4608575"/>
              <a:ext cx="10791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3" name="Google Shape;263;p27"/>
          <p:cNvSpPr txBox="1"/>
          <p:nvPr>
            <p:ph type="title"/>
          </p:nvPr>
        </p:nvSpPr>
        <p:spPr>
          <a:xfrm>
            <a:off x="1094263" y="7783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4" name="Google Shape;264;p27"/>
          <p:cNvSpPr txBox="1"/>
          <p:nvPr>
            <p:ph idx="1" type="subTitle"/>
          </p:nvPr>
        </p:nvSpPr>
        <p:spPr>
          <a:xfrm>
            <a:off x="1094225" y="1651512"/>
            <a:ext cx="44481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7"/>
          <p:cNvSpPr txBox="1"/>
          <p:nvPr/>
        </p:nvSpPr>
        <p:spPr>
          <a:xfrm>
            <a:off x="1094225" y="3383825"/>
            <a:ext cx="57972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includes icons by</a:t>
            </a: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r>
              <a:rPr b="1"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infographics &amp; images by </a:t>
            </a:r>
            <a:r>
              <a:rPr b="1"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b="1" sz="1200" u="sng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-19050" y="232800"/>
            <a:ext cx="8930250" cy="5027400"/>
            <a:chOff x="-19050" y="232800"/>
            <a:chExt cx="8930250" cy="5027400"/>
          </a:xfrm>
        </p:grpSpPr>
        <p:sp>
          <p:nvSpPr>
            <p:cNvPr id="28" name="Google Shape;28;p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" name="Google Shape;29;p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" name="Google Shape;30;p4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" name="Google Shape;3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-77100" y="232800"/>
            <a:ext cx="8988300" cy="4964300"/>
            <a:chOff x="-77100" y="232800"/>
            <a:chExt cx="8988300" cy="4964300"/>
          </a:xfrm>
        </p:grpSpPr>
        <p:sp>
          <p:nvSpPr>
            <p:cNvPr id="36" name="Google Shape;3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" name="Google Shape;37;p5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" name="Google Shape;38;p5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9" name="Google Shape;3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4651268" y="1736553"/>
            <a:ext cx="37728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41" name="Google Shape;41;p5"/>
          <p:cNvSpPr txBox="1"/>
          <p:nvPr>
            <p:ph idx="2" type="subTitle"/>
          </p:nvPr>
        </p:nvSpPr>
        <p:spPr>
          <a:xfrm>
            <a:off x="720000" y="1736553"/>
            <a:ext cx="37728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/>
        </p:txBody>
      </p:sp>
      <p:sp>
        <p:nvSpPr>
          <p:cNvPr id="42" name="Google Shape;42;p5"/>
          <p:cNvSpPr txBox="1"/>
          <p:nvPr>
            <p:ph idx="3" type="subTitle"/>
          </p:nvPr>
        </p:nvSpPr>
        <p:spPr>
          <a:xfrm>
            <a:off x="720000" y="1451250"/>
            <a:ext cx="3772800" cy="3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4" type="subTitle"/>
          </p:nvPr>
        </p:nvSpPr>
        <p:spPr>
          <a:xfrm>
            <a:off x="4651268" y="1451250"/>
            <a:ext cx="3772800" cy="3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47" name="Google Shape;47;p6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48" name="Google Shape;48;p6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9" name="Google Shape;49;p6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51" name="Google Shape;51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" name="Google Shape;55;p7"/>
          <p:cNvGrpSpPr/>
          <p:nvPr/>
        </p:nvGrpSpPr>
        <p:grpSpPr>
          <a:xfrm>
            <a:off x="-19050" y="-16000"/>
            <a:ext cx="8930250" cy="4933300"/>
            <a:chOff x="-19050" y="-16000"/>
            <a:chExt cx="8930250" cy="4933300"/>
          </a:xfrm>
        </p:grpSpPr>
        <p:sp>
          <p:nvSpPr>
            <p:cNvPr id="56" name="Google Shape;56;p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7" name="Google Shape;57;p7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7"/>
            <p:cNvCxnSpPr/>
            <p:nvPr/>
          </p:nvCxnSpPr>
          <p:spPr>
            <a:xfrm rot="10800000">
              <a:off x="8911200" y="-16000"/>
              <a:ext cx="0" cy="258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9" name="Google Shape;59;p7"/>
          <p:cNvSpPr txBox="1"/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" type="subTitle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2007375" y="277690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8"/>
          <p:cNvGrpSpPr/>
          <p:nvPr/>
        </p:nvGrpSpPr>
        <p:grpSpPr>
          <a:xfrm>
            <a:off x="-25" y="533550"/>
            <a:ext cx="9270975" cy="4075025"/>
            <a:chOff x="-25" y="533550"/>
            <a:chExt cx="9270975" cy="4075025"/>
          </a:xfrm>
        </p:grpSpPr>
        <p:sp>
          <p:nvSpPr>
            <p:cNvPr id="64" name="Google Shape;64;p8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65" name="Google Shape;65;p8"/>
            <p:cNvCxnSpPr/>
            <p:nvPr/>
          </p:nvCxnSpPr>
          <p:spPr>
            <a:xfrm rot="10800000">
              <a:off x="8430950" y="533550"/>
              <a:ext cx="840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8"/>
            <p:cNvCxnSpPr/>
            <p:nvPr/>
          </p:nvCxnSpPr>
          <p:spPr>
            <a:xfrm rot="10800000">
              <a:off x="-25" y="4608575"/>
              <a:ext cx="740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7" name="Google Shape;67;p8"/>
          <p:cNvSpPr txBox="1"/>
          <p:nvPr>
            <p:ph type="title"/>
          </p:nvPr>
        </p:nvSpPr>
        <p:spPr>
          <a:xfrm>
            <a:off x="1644450" y="1733400"/>
            <a:ext cx="5855100" cy="7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4" name="Google Shape;74;p9"/>
          <p:cNvSpPr txBox="1"/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" type="subTitle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0"/>
          <p:cNvSpPr txBox="1"/>
          <p:nvPr>
            <p:ph type="title"/>
          </p:nvPr>
        </p:nvSpPr>
        <p:spPr>
          <a:xfrm>
            <a:off x="720000" y="4045175"/>
            <a:ext cx="7710900" cy="56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tV0SCXxjyF54kwYl-gL9O5F8NyfLobss/view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21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>
            <p:ph type="ctrTitle"/>
          </p:nvPr>
        </p:nvSpPr>
        <p:spPr>
          <a:xfrm>
            <a:off x="1087125" y="1670225"/>
            <a:ext cx="6149100" cy="13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Nuclencrypter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gtree"/>
                <a:ea typeface="Figtree"/>
                <a:cs typeface="Figtree"/>
                <a:sym typeface="Figtree"/>
              </a:rPr>
              <a:t>Digital Signatures for Encryption to Facilitate Safe Data Storage</a:t>
            </a:r>
            <a:endParaRPr sz="2500"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84" name="Google Shape;284;p30"/>
          <p:cNvSpPr txBox="1"/>
          <p:nvPr>
            <p:ph idx="1" type="subTitle"/>
          </p:nvPr>
        </p:nvSpPr>
        <p:spPr>
          <a:xfrm>
            <a:off x="1087125" y="3149888"/>
            <a:ext cx="58974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Angela Yang, Amanda Xu, Sunny Li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/>
          <p:nvPr>
            <p:ph type="title"/>
          </p:nvPr>
        </p:nvSpPr>
        <p:spPr>
          <a:xfrm>
            <a:off x="311700" y="445025"/>
            <a:ext cx="8486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A Quick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39" title="demo_phone_numbers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5851" y="1374084"/>
            <a:ext cx="4480675" cy="3360541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9"/>
          <p:cNvSpPr txBox="1"/>
          <p:nvPr/>
        </p:nvSpPr>
        <p:spPr>
          <a:xfrm>
            <a:off x="2920774" y="1019900"/>
            <a:ext cx="25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30 random phone numbers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0"/>
          <p:cNvSpPr txBox="1"/>
          <p:nvPr>
            <p:ph type="title"/>
          </p:nvPr>
        </p:nvSpPr>
        <p:spPr>
          <a:xfrm>
            <a:off x="328650" y="306825"/>
            <a:ext cx="8486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127 random addresses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40"/>
          <p:cNvPicPr preferRelativeResize="0"/>
          <p:nvPr/>
        </p:nvPicPr>
        <p:blipFill rotWithShape="1">
          <a:blip r:embed="rId3">
            <a:alphaModFix/>
          </a:blip>
          <a:srcRect b="0" l="0" r="29927" t="0"/>
          <a:stretch/>
        </p:blipFill>
        <p:spPr>
          <a:xfrm>
            <a:off x="380800" y="1127462"/>
            <a:ext cx="1791124" cy="363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0"/>
          <p:cNvPicPr preferRelativeResize="0"/>
          <p:nvPr/>
        </p:nvPicPr>
        <p:blipFill rotWithShape="1">
          <a:blip r:embed="rId4">
            <a:alphaModFix/>
          </a:blip>
          <a:srcRect b="0" l="14097" r="2037" t="0"/>
          <a:stretch/>
        </p:blipFill>
        <p:spPr>
          <a:xfrm>
            <a:off x="2408825" y="1354300"/>
            <a:ext cx="3781100" cy="3414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0"/>
          <p:cNvPicPr preferRelativeResize="0"/>
          <p:nvPr/>
        </p:nvPicPr>
        <p:blipFill rotWithShape="1">
          <a:blip r:embed="rId5">
            <a:alphaModFix/>
          </a:blip>
          <a:srcRect b="0" l="0" r="17925" t="0"/>
          <a:stretch/>
        </p:blipFill>
        <p:spPr>
          <a:xfrm>
            <a:off x="6583700" y="1065950"/>
            <a:ext cx="1791125" cy="3757327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0"/>
          <p:cNvSpPr/>
          <p:nvPr/>
        </p:nvSpPr>
        <p:spPr>
          <a:xfrm>
            <a:off x="594000" y="2776500"/>
            <a:ext cx="870000" cy="6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03" name="Google Shape;403;p40"/>
          <p:cNvSpPr/>
          <p:nvPr/>
        </p:nvSpPr>
        <p:spPr>
          <a:xfrm>
            <a:off x="2408825" y="2844000"/>
            <a:ext cx="2452800" cy="6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04" name="Google Shape;404;p40"/>
          <p:cNvSpPr/>
          <p:nvPr/>
        </p:nvSpPr>
        <p:spPr>
          <a:xfrm>
            <a:off x="6613800" y="2709000"/>
            <a:ext cx="870000" cy="6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1"/>
          <p:cNvSpPr txBox="1"/>
          <p:nvPr>
            <p:ph type="title"/>
          </p:nvPr>
        </p:nvSpPr>
        <p:spPr>
          <a:xfrm>
            <a:off x="328650" y="306825"/>
            <a:ext cx="8486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10 20-word paragraphs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050" y="1346000"/>
            <a:ext cx="7151949" cy="12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50" y="2897550"/>
            <a:ext cx="8213898" cy="13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2"/>
          <p:cNvSpPr txBox="1"/>
          <p:nvPr>
            <p:ph type="title"/>
          </p:nvPr>
        </p:nvSpPr>
        <p:spPr>
          <a:xfrm>
            <a:off x="311700" y="4252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Discussions: </a:t>
            </a:r>
            <a:r>
              <a:rPr lang="en" sz="2500"/>
              <a:t>Discarded Attempts</a:t>
            </a:r>
            <a:endParaRPr sz="2500"/>
          </a:p>
        </p:txBody>
      </p:sp>
      <p:sp>
        <p:nvSpPr>
          <p:cNvPr id="417" name="Google Shape;417;p42"/>
          <p:cNvSpPr txBox="1"/>
          <p:nvPr>
            <p:ph idx="4294967295" type="subTitle"/>
          </p:nvPr>
        </p:nvSpPr>
        <p:spPr>
          <a:xfrm>
            <a:off x="5613075" y="980875"/>
            <a:ext cx="38850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Burrows-Wheeler Transform</a:t>
            </a:r>
            <a:endParaRPr/>
          </a:p>
        </p:txBody>
      </p:sp>
      <p:sp>
        <p:nvSpPr>
          <p:cNvPr id="418" name="Google Shape;418;p42"/>
          <p:cNvSpPr txBox="1"/>
          <p:nvPr/>
        </p:nvSpPr>
        <p:spPr>
          <a:xfrm>
            <a:off x="5414400" y="1398825"/>
            <a:ext cx="1777500" cy="2986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$CAGTTTTACGGC ACGGC$CAGTTTT AGTTTTACGGC$C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C$CAGTTTTACGG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CAGTTTTACGGC$ CGGC$CAGTTTTA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GC$CAGTTTTACG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GGC$CAGTTTTAC GTTTTACGGC$CA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TACGGC$CAGTTT TTACGGC$CAGTT TTTACGGC$CAGT TTTTACGGC$CAG</a:t>
            </a:r>
            <a:endParaRPr sz="1100"/>
          </a:p>
        </p:txBody>
      </p:sp>
      <p:sp>
        <p:nvSpPr>
          <p:cNvPr id="419" name="Google Shape;419;p42"/>
          <p:cNvSpPr txBox="1"/>
          <p:nvPr/>
        </p:nvSpPr>
        <p:spPr>
          <a:xfrm>
            <a:off x="7191900" y="2320425"/>
            <a:ext cx="17013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CTCG</a:t>
            </a:r>
            <a:r>
              <a:rPr lang="en" sz="1200">
                <a:solidFill>
                  <a:srgbClr val="FF00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$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AGCATTTG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highlight>
                  <a:srgbClr val="FFE59A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$’s position</a:t>
            </a:r>
            <a:r>
              <a:rPr lang="en" sz="1200">
                <a:solidFill>
                  <a:schemeClr val="dk1"/>
                </a:solidFill>
                <a:highlight>
                  <a:srgbClr val="FFE59A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: key given to the customer </a:t>
            </a:r>
            <a:endParaRPr sz="1200">
              <a:solidFill>
                <a:schemeClr val="dk1"/>
              </a:solidFill>
              <a:highlight>
                <a:srgbClr val="FFE59A"/>
              </a:highlight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20" name="Google Shape;420;p42"/>
          <p:cNvSpPr txBox="1"/>
          <p:nvPr>
            <p:ph idx="1" type="body"/>
          </p:nvPr>
        </p:nvSpPr>
        <p:spPr>
          <a:xfrm>
            <a:off x="311700" y="1152475"/>
            <a:ext cx="4493700" cy="31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Using BWT for the final encryption, keeping the position of “$” as the key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Pros: space efficient, harder to decrypt without the key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Cons: sensitive to errors. Any indels can result in losing the entire sequence</a:t>
            </a:r>
            <a:endParaRPr sz="1800"/>
          </a:p>
        </p:txBody>
      </p:sp>
      <p:pic>
        <p:nvPicPr>
          <p:cNvPr id="421" name="Google Shape;421;p42"/>
          <p:cNvPicPr preferRelativeResize="0"/>
          <p:nvPr/>
        </p:nvPicPr>
        <p:blipFill rotWithShape="1">
          <a:blip r:embed="rId3">
            <a:alphaModFix/>
          </a:blip>
          <a:srcRect b="0" l="0" r="0" t="8020"/>
          <a:stretch/>
        </p:blipFill>
        <p:spPr>
          <a:xfrm>
            <a:off x="2794500" y="3649400"/>
            <a:ext cx="1869249" cy="10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325" y="3649400"/>
            <a:ext cx="1573591" cy="9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2"/>
          <p:cNvSpPr/>
          <p:nvPr/>
        </p:nvSpPr>
        <p:spPr>
          <a:xfrm>
            <a:off x="2092000" y="3783525"/>
            <a:ext cx="676375" cy="679025"/>
          </a:xfrm>
          <a:custGeom>
            <a:rect b="b" l="l" r="r" t="t"/>
            <a:pathLst>
              <a:path extrusionOk="0" h="27161" w="27055">
                <a:moveTo>
                  <a:pt x="0" y="14132"/>
                </a:moveTo>
                <a:cubicBezTo>
                  <a:pt x="891" y="11825"/>
                  <a:pt x="3041" y="-1860"/>
                  <a:pt x="5348" y="290"/>
                </a:cubicBezTo>
                <a:cubicBezTo>
                  <a:pt x="7655" y="2440"/>
                  <a:pt x="11850" y="25981"/>
                  <a:pt x="13842" y="27030"/>
                </a:cubicBezTo>
                <a:cubicBezTo>
                  <a:pt x="15834" y="28079"/>
                  <a:pt x="15100" y="8470"/>
                  <a:pt x="17302" y="6582"/>
                </a:cubicBezTo>
                <a:cubicBezTo>
                  <a:pt x="19504" y="4695"/>
                  <a:pt x="25430" y="14185"/>
                  <a:pt x="27055" y="15705"/>
                </a:cubicBezTo>
              </a:path>
            </a:pathLst>
          </a:custGeom>
          <a:noFill/>
          <a:ln cap="flat" cmpd="sng" w="19050">
            <a:solidFill>
              <a:schemeClr val="accent1"/>
            </a:solidFill>
            <a:prstDash val="dashDot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3"/>
          <p:cNvSpPr txBox="1"/>
          <p:nvPr>
            <p:ph type="title"/>
          </p:nvPr>
        </p:nvSpPr>
        <p:spPr>
          <a:xfrm>
            <a:off x="720000" y="354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Discussions: Changes</a:t>
            </a:r>
            <a:endParaRPr/>
          </a:p>
        </p:txBody>
      </p:sp>
      <p:graphicFrame>
        <p:nvGraphicFramePr>
          <p:cNvPr id="429" name="Google Shape;429;p43"/>
          <p:cNvGraphicFramePr/>
          <p:nvPr/>
        </p:nvGraphicFramePr>
        <p:xfrm>
          <a:off x="676250" y="103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{DFD08C61-F7AF-4F57-9FAD-8F0B9F3DB736}</a:tableStyleId>
              </a:tblPr>
              <a:tblGrid>
                <a:gridCol w="3765250"/>
                <a:gridCol w="3477575"/>
              </a:tblGrid>
              <a:tr h="619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Implemented Features</a:t>
                      </a:r>
                      <a:endParaRPr sz="1800"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76200" marB="762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Future Changes</a:t>
                      </a:r>
                      <a:endParaRPr sz="1800"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76200" marB="762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Implemented single-read end-to-end sequenc</a:t>
                      </a: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ing</a:t>
                      </a:r>
                      <a:r>
                        <a:rPr lang="en" sz="18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 simulation</a:t>
                      </a:r>
                      <a:endParaRPr sz="1800"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76200" marB="762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Consider adding </a:t>
                      </a:r>
                      <a:r>
                        <a:rPr lang="en" sz="18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assembler for sequencing fragments / fragmentize long messages.</a:t>
                      </a:r>
                      <a:endParaRPr sz="1800"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76200" marB="762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Removed BWT to reduce decryption errors caused by indels</a:t>
                      </a:r>
                      <a:endParaRPr sz="1800"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76200" marB="762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Sequence multiple times, use quality scores to select optimal bases</a:t>
                      </a:r>
                      <a:endParaRPr sz="1800"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76200" marB="762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Attempted adding N to sequence (violated LF mapping)</a:t>
                      </a:r>
                      <a:endParaRPr sz="1800"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76200" marB="762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Employ Bowtie2 for alignment to infer indel positions</a:t>
                      </a:r>
                      <a:endParaRPr sz="1800"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76200" marB="762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4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Discussions: Research Implications</a:t>
            </a:r>
            <a:endParaRPr/>
          </a:p>
        </p:txBody>
      </p:sp>
      <p:sp>
        <p:nvSpPr>
          <p:cNvPr id="435" name="Google Shape;435;p44"/>
          <p:cNvSpPr txBox="1"/>
          <p:nvPr>
            <p:ph idx="1" type="body"/>
          </p:nvPr>
        </p:nvSpPr>
        <p:spPr>
          <a:xfrm>
            <a:off x="311700" y="1015325"/>
            <a:ext cx="7566300" cy="33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DNA beyond bioinformatics to general information storage.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Tools and packages used for aligning or identifying patterns applicable to broader data storage and analysis scenarios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e.g. Bowtie2, SAMtools, jellyfish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Further User-based Encryption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Flexible permutation patterns: from random four-group permutations to user-defined configurations and becoming part of the key to decrypt the synthesized DNA.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Store information of databases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Establish full-scale genome to store Table-based structure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Query = sequencing specific chromosome </a:t>
            </a:r>
            <a:endParaRPr sz="1800"/>
          </a:p>
        </p:txBody>
      </p:sp>
      <p:pic>
        <p:nvPicPr>
          <p:cNvPr id="436" name="Google Shape;4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3775" y="3326125"/>
            <a:ext cx="1577376" cy="157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5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</a:t>
            </a:r>
            <a:endParaRPr/>
          </a:p>
        </p:txBody>
      </p:sp>
      <p:sp>
        <p:nvSpPr>
          <p:cNvPr id="442" name="Google Shape;442;p45"/>
          <p:cNvSpPr txBox="1"/>
          <p:nvPr>
            <p:ph idx="1" type="body"/>
          </p:nvPr>
        </p:nvSpPr>
        <p:spPr>
          <a:xfrm>
            <a:off x="354550" y="1235300"/>
            <a:ext cx="85206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800"/>
              <a:t>Thank you to Dr. Michael Schatz and Matthew for this wonderful course!</a:t>
            </a:r>
            <a:endParaRPr sz="1800"/>
          </a:p>
        </p:txBody>
      </p:sp>
      <p:sp>
        <p:nvSpPr>
          <p:cNvPr id="443" name="Google Shape;443;p45"/>
          <p:cNvSpPr txBox="1"/>
          <p:nvPr>
            <p:ph type="title"/>
          </p:nvPr>
        </p:nvSpPr>
        <p:spPr>
          <a:xfrm>
            <a:off x="3319800" y="2520025"/>
            <a:ext cx="25044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Questions?</a:t>
            </a:r>
            <a:endParaRPr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90" name="Google Shape;290;p31"/>
          <p:cNvSpPr txBox="1"/>
          <p:nvPr>
            <p:ph idx="1" type="body"/>
          </p:nvPr>
        </p:nvSpPr>
        <p:spPr>
          <a:xfrm>
            <a:off x="311700" y="955225"/>
            <a:ext cx="8520600" cy="20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1500"/>
              <a:t>By 2020, there are 64 Zettabytes (64 * 1e12 GB) of digital data in the world.</a:t>
            </a:r>
            <a:endParaRPr sz="15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1500"/>
              <a:t>The biological information storage system is extremely efficient</a:t>
            </a:r>
            <a:endParaRPr sz="15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1500"/>
              <a:t>Around 6 feet of DNA is compressed in a singular cell.</a:t>
            </a:r>
            <a:endParaRPr sz="15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1500"/>
              <a:t>All the DNA in a human body, stretched out, is twice the diameter of the solar system</a:t>
            </a:r>
            <a:endParaRPr sz="15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1500"/>
              <a:t>DNA is at least 1000-fold more dense than the most compact solid-state hard drive &amp; at least 300-fold more durable than the most stable magnetic tapes</a:t>
            </a:r>
            <a:r>
              <a:rPr lang="en" sz="1500"/>
              <a:t> </a:t>
            </a:r>
            <a:endParaRPr sz="15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1500"/>
              <a:t>What if we store data in the forms of DNA?</a:t>
            </a:r>
            <a:endParaRPr/>
          </a:p>
        </p:txBody>
      </p:sp>
      <p:pic>
        <p:nvPicPr>
          <p:cNvPr id="291" name="Google Shape;2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225" y="2964037"/>
            <a:ext cx="3558576" cy="186823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1"/>
          <p:cNvSpPr/>
          <p:nvPr/>
        </p:nvSpPr>
        <p:spPr>
          <a:xfrm>
            <a:off x="3982863" y="3625150"/>
            <a:ext cx="1257300" cy="54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93" name="Google Shape;2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6225" y="2903999"/>
            <a:ext cx="3479549" cy="198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99" name="Google Shape;299;p32"/>
          <p:cNvSpPr txBox="1"/>
          <p:nvPr>
            <p:ph idx="1" type="body"/>
          </p:nvPr>
        </p:nvSpPr>
        <p:spPr>
          <a:xfrm>
            <a:off x="311700" y="1076275"/>
            <a:ext cx="5876700" cy="3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Goal: </a:t>
            </a:r>
            <a:r>
              <a:rPr lang="en" sz="1800">
                <a:solidFill>
                  <a:srgbClr val="000000"/>
                </a:solidFill>
              </a:rPr>
              <a:t>Safeguard personal information that requires password protection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Encryption</a:t>
            </a:r>
            <a:r>
              <a:rPr lang="en" sz="1800"/>
              <a:t>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-- </a:t>
            </a:r>
            <a:r>
              <a:rPr lang="en" sz="1800"/>
              <a:t>Convert messages into DNA sequences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-- Generate specific key for user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Storage</a:t>
            </a:r>
            <a:r>
              <a:rPr lang="en" sz="1800"/>
              <a:t>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-- Create synthetic DNA molecule / digital DNA model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Decryption 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-- User enter key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-- Convert DNA sequences back to messages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0" name="Google Shape;300;p32"/>
          <p:cNvSpPr txBox="1"/>
          <p:nvPr/>
        </p:nvSpPr>
        <p:spPr>
          <a:xfrm>
            <a:off x="6144250" y="639000"/>
            <a:ext cx="220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Hello_World!</a:t>
            </a:r>
            <a:endParaRPr sz="18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5376700" y="2041150"/>
            <a:ext cx="1996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GGGCTAGCTTTCCGCTTGGGTGGCGGCCCCCCCTTTGGGGAACA</a:t>
            </a:r>
            <a:endParaRPr sz="13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302" name="Google Shape;302;p32"/>
          <p:cNvCxnSpPr/>
          <p:nvPr/>
        </p:nvCxnSpPr>
        <p:spPr>
          <a:xfrm>
            <a:off x="7089450" y="1172675"/>
            <a:ext cx="23400" cy="7875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32"/>
          <p:cNvCxnSpPr/>
          <p:nvPr/>
        </p:nvCxnSpPr>
        <p:spPr>
          <a:xfrm>
            <a:off x="7130800" y="2848750"/>
            <a:ext cx="82200" cy="966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04" name="Google Shape;304;p32"/>
          <p:cNvGrpSpPr/>
          <p:nvPr/>
        </p:nvGrpSpPr>
        <p:grpSpPr>
          <a:xfrm>
            <a:off x="7825588" y="2197436"/>
            <a:ext cx="515291" cy="472539"/>
            <a:chOff x="-32243500" y="2299850"/>
            <a:chExt cx="300900" cy="290275"/>
          </a:xfrm>
        </p:grpSpPr>
        <p:sp>
          <p:nvSpPr>
            <p:cNvPr id="305" name="Google Shape;305;p32"/>
            <p:cNvSpPr/>
            <p:nvPr/>
          </p:nvSpPr>
          <p:spPr>
            <a:xfrm>
              <a:off x="-32243500" y="2299850"/>
              <a:ext cx="300900" cy="290275"/>
            </a:xfrm>
            <a:custGeom>
              <a:rect b="b" l="l" r="r" t="t"/>
              <a:pathLst>
                <a:path extrusionOk="0" h="11611" w="12036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-32048175" y="2342775"/>
              <a:ext cx="55950" cy="51025"/>
            </a:xfrm>
            <a:custGeom>
              <a:rect b="b" l="l" r="r" t="t"/>
              <a:pathLst>
                <a:path extrusionOk="0" h="2041" w="2238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32"/>
          <p:cNvSpPr/>
          <p:nvPr/>
        </p:nvSpPr>
        <p:spPr>
          <a:xfrm>
            <a:off x="6998623" y="3882976"/>
            <a:ext cx="651362" cy="615601"/>
          </a:xfrm>
          <a:custGeom>
            <a:rect b="b" l="l" r="r" t="t"/>
            <a:pathLst>
              <a:path extrusionOk="0" h="11792" w="12477">
                <a:moveTo>
                  <a:pt x="10845" y="690"/>
                </a:moveTo>
                <a:cubicBezTo>
                  <a:pt x="11072" y="690"/>
                  <a:pt x="11264" y="705"/>
                  <a:pt x="11406" y="733"/>
                </a:cubicBezTo>
                <a:cubicBezTo>
                  <a:pt x="11469" y="1049"/>
                  <a:pt x="11469" y="1616"/>
                  <a:pt x="11374" y="2246"/>
                </a:cubicBezTo>
                <a:lnTo>
                  <a:pt x="9894" y="765"/>
                </a:lnTo>
                <a:cubicBezTo>
                  <a:pt x="10240" y="713"/>
                  <a:pt x="10568" y="690"/>
                  <a:pt x="10845" y="690"/>
                </a:cubicBezTo>
                <a:close/>
                <a:moveTo>
                  <a:pt x="9106" y="923"/>
                </a:moveTo>
                <a:lnTo>
                  <a:pt x="11280" y="3096"/>
                </a:lnTo>
                <a:cubicBezTo>
                  <a:pt x="11185" y="3317"/>
                  <a:pt x="11091" y="3569"/>
                  <a:pt x="10996" y="3789"/>
                </a:cubicBezTo>
                <a:lnTo>
                  <a:pt x="8350" y="1143"/>
                </a:lnTo>
                <a:cubicBezTo>
                  <a:pt x="8602" y="1049"/>
                  <a:pt x="8822" y="954"/>
                  <a:pt x="9106" y="923"/>
                </a:cubicBezTo>
                <a:close/>
                <a:moveTo>
                  <a:pt x="7720" y="1458"/>
                </a:moveTo>
                <a:lnTo>
                  <a:pt x="10618" y="4388"/>
                </a:lnTo>
                <a:cubicBezTo>
                  <a:pt x="10555" y="4451"/>
                  <a:pt x="10461" y="4577"/>
                  <a:pt x="10398" y="4672"/>
                </a:cubicBezTo>
                <a:cubicBezTo>
                  <a:pt x="10303" y="4766"/>
                  <a:pt x="10240" y="4861"/>
                  <a:pt x="10114" y="4892"/>
                </a:cubicBezTo>
                <a:lnTo>
                  <a:pt x="7216" y="1994"/>
                </a:lnTo>
                <a:cubicBezTo>
                  <a:pt x="7279" y="1899"/>
                  <a:pt x="7373" y="1773"/>
                  <a:pt x="7436" y="1710"/>
                </a:cubicBezTo>
                <a:cubicBezTo>
                  <a:pt x="7531" y="1616"/>
                  <a:pt x="7594" y="1553"/>
                  <a:pt x="7720" y="1458"/>
                </a:cubicBezTo>
                <a:close/>
                <a:moveTo>
                  <a:pt x="6901" y="2655"/>
                </a:moveTo>
                <a:lnTo>
                  <a:pt x="9515" y="5270"/>
                </a:lnTo>
                <a:cubicBezTo>
                  <a:pt x="9263" y="5365"/>
                  <a:pt x="9011" y="5459"/>
                  <a:pt x="8791" y="5522"/>
                </a:cubicBezTo>
                <a:lnTo>
                  <a:pt x="6649" y="3411"/>
                </a:lnTo>
                <a:cubicBezTo>
                  <a:pt x="6680" y="3159"/>
                  <a:pt x="6775" y="2876"/>
                  <a:pt x="6901" y="2655"/>
                </a:cubicBezTo>
                <a:close/>
                <a:moveTo>
                  <a:pt x="6491" y="4231"/>
                </a:moveTo>
                <a:lnTo>
                  <a:pt x="7877" y="5617"/>
                </a:lnTo>
                <a:cubicBezTo>
                  <a:pt x="7638" y="5643"/>
                  <a:pt x="7409" y="5653"/>
                  <a:pt x="7204" y="5653"/>
                </a:cubicBezTo>
                <a:cubicBezTo>
                  <a:pt x="6923" y="5653"/>
                  <a:pt x="6686" y="5635"/>
                  <a:pt x="6523" y="5617"/>
                </a:cubicBezTo>
                <a:cubicBezTo>
                  <a:pt x="6491" y="5333"/>
                  <a:pt x="6460" y="4829"/>
                  <a:pt x="6491" y="4231"/>
                </a:cubicBezTo>
                <a:close/>
                <a:moveTo>
                  <a:pt x="4982" y="6171"/>
                </a:moveTo>
                <a:cubicBezTo>
                  <a:pt x="5371" y="6171"/>
                  <a:pt x="5708" y="6201"/>
                  <a:pt x="5892" y="6247"/>
                </a:cubicBezTo>
                <a:cubicBezTo>
                  <a:pt x="5955" y="6499"/>
                  <a:pt x="5987" y="7034"/>
                  <a:pt x="5955" y="7602"/>
                </a:cubicBezTo>
                <a:lnTo>
                  <a:pt x="4538" y="6184"/>
                </a:lnTo>
                <a:cubicBezTo>
                  <a:pt x="4690" y="6175"/>
                  <a:pt x="4839" y="6171"/>
                  <a:pt x="4982" y="6171"/>
                </a:cubicBezTo>
                <a:close/>
                <a:moveTo>
                  <a:pt x="3719" y="6310"/>
                </a:moveTo>
                <a:lnTo>
                  <a:pt x="5829" y="8452"/>
                </a:lnTo>
                <a:cubicBezTo>
                  <a:pt x="5798" y="8673"/>
                  <a:pt x="5703" y="8956"/>
                  <a:pt x="5609" y="9177"/>
                </a:cubicBezTo>
                <a:lnTo>
                  <a:pt x="2962" y="6562"/>
                </a:lnTo>
                <a:cubicBezTo>
                  <a:pt x="3183" y="6436"/>
                  <a:pt x="3435" y="6341"/>
                  <a:pt x="3719" y="6310"/>
                </a:cubicBezTo>
                <a:close/>
                <a:moveTo>
                  <a:pt x="2332" y="6908"/>
                </a:moveTo>
                <a:lnTo>
                  <a:pt x="5231" y="9807"/>
                </a:lnTo>
                <a:cubicBezTo>
                  <a:pt x="5168" y="9901"/>
                  <a:pt x="5073" y="10027"/>
                  <a:pt x="5010" y="10090"/>
                </a:cubicBezTo>
                <a:cubicBezTo>
                  <a:pt x="4916" y="10185"/>
                  <a:pt x="4853" y="10248"/>
                  <a:pt x="4727" y="10342"/>
                </a:cubicBezTo>
                <a:lnTo>
                  <a:pt x="1797" y="7412"/>
                </a:lnTo>
                <a:cubicBezTo>
                  <a:pt x="1891" y="7349"/>
                  <a:pt x="1954" y="7223"/>
                  <a:pt x="2049" y="7129"/>
                </a:cubicBezTo>
                <a:cubicBezTo>
                  <a:pt x="2112" y="7066"/>
                  <a:pt x="2206" y="6971"/>
                  <a:pt x="2332" y="6908"/>
                </a:cubicBezTo>
                <a:close/>
                <a:moveTo>
                  <a:pt x="1450" y="8011"/>
                </a:moveTo>
                <a:lnTo>
                  <a:pt x="4097" y="10657"/>
                </a:lnTo>
                <a:cubicBezTo>
                  <a:pt x="3908" y="10752"/>
                  <a:pt x="3624" y="10847"/>
                  <a:pt x="3372" y="10910"/>
                </a:cubicBezTo>
                <a:lnTo>
                  <a:pt x="1230" y="8767"/>
                </a:lnTo>
                <a:cubicBezTo>
                  <a:pt x="1293" y="8515"/>
                  <a:pt x="1387" y="8232"/>
                  <a:pt x="1450" y="8011"/>
                </a:cubicBezTo>
                <a:close/>
                <a:moveTo>
                  <a:pt x="1072" y="9586"/>
                </a:moveTo>
                <a:lnTo>
                  <a:pt x="2553" y="11067"/>
                </a:lnTo>
                <a:cubicBezTo>
                  <a:pt x="2175" y="11124"/>
                  <a:pt x="1831" y="11135"/>
                  <a:pt x="1534" y="11135"/>
                </a:cubicBezTo>
                <a:cubicBezTo>
                  <a:pt x="1337" y="11135"/>
                  <a:pt x="1160" y="11130"/>
                  <a:pt x="1009" y="11130"/>
                </a:cubicBezTo>
                <a:cubicBezTo>
                  <a:pt x="978" y="10815"/>
                  <a:pt x="978" y="10216"/>
                  <a:pt x="1072" y="9586"/>
                </a:cubicBezTo>
                <a:close/>
                <a:moveTo>
                  <a:pt x="10872" y="1"/>
                </a:moveTo>
                <a:cubicBezTo>
                  <a:pt x="9797" y="1"/>
                  <a:pt x="8028" y="173"/>
                  <a:pt x="6964" y="1238"/>
                </a:cubicBezTo>
                <a:cubicBezTo>
                  <a:pt x="6775" y="1427"/>
                  <a:pt x="6617" y="1616"/>
                  <a:pt x="6491" y="1836"/>
                </a:cubicBezTo>
                <a:cubicBezTo>
                  <a:pt x="5735" y="3033"/>
                  <a:pt x="5735" y="4703"/>
                  <a:pt x="5829" y="5491"/>
                </a:cubicBezTo>
                <a:cubicBezTo>
                  <a:pt x="5619" y="5469"/>
                  <a:pt x="5344" y="5450"/>
                  <a:pt x="5031" y="5450"/>
                </a:cubicBezTo>
                <a:cubicBezTo>
                  <a:pt x="3989" y="5450"/>
                  <a:pt x="2521" y="5655"/>
                  <a:pt x="1576" y="6625"/>
                </a:cubicBezTo>
                <a:cubicBezTo>
                  <a:pt x="1" y="8200"/>
                  <a:pt x="348" y="11319"/>
                  <a:pt x="379" y="11445"/>
                </a:cubicBezTo>
                <a:cubicBezTo>
                  <a:pt x="442" y="11603"/>
                  <a:pt x="568" y="11697"/>
                  <a:pt x="726" y="11760"/>
                </a:cubicBezTo>
                <a:cubicBezTo>
                  <a:pt x="757" y="11760"/>
                  <a:pt x="1135" y="11792"/>
                  <a:pt x="1671" y="11792"/>
                </a:cubicBezTo>
                <a:cubicBezTo>
                  <a:pt x="2710" y="11792"/>
                  <a:pt x="4443" y="11603"/>
                  <a:pt x="5514" y="10531"/>
                </a:cubicBezTo>
                <a:cubicBezTo>
                  <a:pt x="6775" y="9271"/>
                  <a:pt x="6743" y="7192"/>
                  <a:pt x="6649" y="6278"/>
                </a:cubicBezTo>
                <a:cubicBezTo>
                  <a:pt x="6869" y="6278"/>
                  <a:pt x="7121" y="6310"/>
                  <a:pt x="7405" y="6310"/>
                </a:cubicBezTo>
                <a:cubicBezTo>
                  <a:pt x="8476" y="6310"/>
                  <a:pt x="9925" y="6121"/>
                  <a:pt x="10902" y="5144"/>
                </a:cubicBezTo>
                <a:cubicBezTo>
                  <a:pt x="12477" y="3600"/>
                  <a:pt x="12099" y="481"/>
                  <a:pt x="12099" y="355"/>
                </a:cubicBezTo>
                <a:cubicBezTo>
                  <a:pt x="12036" y="198"/>
                  <a:pt x="11941" y="103"/>
                  <a:pt x="11784" y="40"/>
                </a:cubicBezTo>
                <a:cubicBezTo>
                  <a:pt x="11743" y="40"/>
                  <a:pt x="11387" y="1"/>
                  <a:pt x="10872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2"/>
          <p:cNvSpPr/>
          <p:nvPr/>
        </p:nvSpPr>
        <p:spPr>
          <a:xfrm>
            <a:off x="7290075" y="2192525"/>
            <a:ext cx="459300" cy="4155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309" name="Google Shape;309;p32"/>
          <p:cNvCxnSpPr/>
          <p:nvPr/>
        </p:nvCxnSpPr>
        <p:spPr>
          <a:xfrm rot="10800000">
            <a:off x="7365700" y="2817375"/>
            <a:ext cx="105300" cy="992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32"/>
          <p:cNvCxnSpPr/>
          <p:nvPr/>
        </p:nvCxnSpPr>
        <p:spPr>
          <a:xfrm rot="10800000">
            <a:off x="7359425" y="1147325"/>
            <a:ext cx="47100" cy="801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" name="Google Shape;311;p32"/>
          <p:cNvSpPr txBox="1"/>
          <p:nvPr/>
        </p:nvSpPr>
        <p:spPr>
          <a:xfrm>
            <a:off x="5807400" y="1355375"/>
            <a:ext cx="90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highlight>
                  <a:schemeClr val="dk2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Encrypt</a:t>
            </a:r>
            <a:endParaRPr sz="1200">
              <a:solidFill>
                <a:srgbClr val="990000"/>
              </a:solidFill>
              <a:highlight>
                <a:schemeClr val="dk2"/>
              </a:highlight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12" name="Google Shape;312;p32"/>
          <p:cNvSpPr txBox="1"/>
          <p:nvPr/>
        </p:nvSpPr>
        <p:spPr>
          <a:xfrm>
            <a:off x="5716050" y="3175225"/>
            <a:ext cx="120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highlight>
                  <a:schemeClr val="dk2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Synthesize</a:t>
            </a:r>
            <a:endParaRPr sz="1200">
              <a:solidFill>
                <a:srgbClr val="990000"/>
              </a:solidFill>
              <a:highlight>
                <a:schemeClr val="dk2"/>
              </a:highlight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13" name="Google Shape;313;p32"/>
          <p:cNvSpPr txBox="1"/>
          <p:nvPr/>
        </p:nvSpPr>
        <p:spPr>
          <a:xfrm>
            <a:off x="7729288" y="1372925"/>
            <a:ext cx="100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highlight>
                  <a:schemeClr val="dk2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De</a:t>
            </a:r>
            <a:r>
              <a:rPr lang="en" sz="1600">
                <a:solidFill>
                  <a:srgbClr val="990000"/>
                </a:solidFill>
                <a:highlight>
                  <a:schemeClr val="dk2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crypt</a:t>
            </a:r>
            <a:endParaRPr sz="1200">
              <a:solidFill>
                <a:srgbClr val="990000"/>
              </a:solidFill>
              <a:highlight>
                <a:schemeClr val="dk2"/>
              </a:highlight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14" name="Google Shape;314;p32"/>
          <p:cNvSpPr txBox="1"/>
          <p:nvPr/>
        </p:nvSpPr>
        <p:spPr>
          <a:xfrm>
            <a:off x="7629700" y="3175225"/>
            <a:ext cx="110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highlight>
                  <a:schemeClr val="dk2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Sequence</a:t>
            </a:r>
            <a:endParaRPr sz="1200">
              <a:solidFill>
                <a:srgbClr val="990000"/>
              </a:solidFill>
              <a:highlight>
                <a:schemeClr val="dk2"/>
              </a:highlight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/>
          <p:nvPr>
            <p:ph type="title"/>
          </p:nvPr>
        </p:nvSpPr>
        <p:spPr>
          <a:xfrm>
            <a:off x="420300" y="435150"/>
            <a:ext cx="4486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320" name="Google Shape;320;p33"/>
          <p:cNvSpPr txBox="1"/>
          <p:nvPr>
            <p:ph idx="1" type="body"/>
          </p:nvPr>
        </p:nvSpPr>
        <p:spPr>
          <a:xfrm>
            <a:off x="370925" y="1211700"/>
            <a:ext cx="8520600" cy="33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 this </a:t>
            </a:r>
            <a:r>
              <a:rPr lang="en" sz="1800"/>
              <a:t>project</a:t>
            </a:r>
            <a:r>
              <a:rPr lang="en" sz="1800"/>
              <a:t>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Phone number (xxx)xxx-xxxx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Address lines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Replacing spaces “ “ with underscores “_”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3400_Charles_St,_Baltimore,_MD_21218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Short paragraphs (about 20-30 words)</a:t>
            </a:r>
            <a:endParaRPr sz="18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 real life: more extensive data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Multimedia (images, audio files), spatial data (geographic coordinates, maps), identifiers (government  IDs), etc. </a:t>
            </a:r>
            <a:endParaRPr sz="1800"/>
          </a:p>
        </p:txBody>
      </p:sp>
      <p:pic>
        <p:nvPicPr>
          <p:cNvPr id="321" name="Google Shape;3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2325" y="514150"/>
            <a:ext cx="1965625" cy="16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Encryption</a:t>
            </a:r>
            <a:endParaRPr/>
          </a:p>
        </p:txBody>
      </p:sp>
      <p:sp>
        <p:nvSpPr>
          <p:cNvPr id="327" name="Google Shape;327;p34"/>
          <p:cNvSpPr txBox="1"/>
          <p:nvPr>
            <p:ph idx="8" type="subTitle"/>
          </p:nvPr>
        </p:nvSpPr>
        <p:spPr>
          <a:xfrm>
            <a:off x="3470400" y="1219625"/>
            <a:ext cx="2203200" cy="8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Reverse Complement</a:t>
            </a:r>
            <a:endParaRPr/>
          </a:p>
        </p:txBody>
      </p:sp>
      <p:sp>
        <p:nvSpPr>
          <p:cNvPr id="328" name="Google Shape;328;p34"/>
          <p:cNvSpPr txBox="1"/>
          <p:nvPr>
            <p:ph idx="7" type="subTitle"/>
          </p:nvPr>
        </p:nvSpPr>
        <p:spPr>
          <a:xfrm>
            <a:off x="272625" y="1292325"/>
            <a:ext cx="2801100" cy="4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Encoding to DNA</a:t>
            </a:r>
            <a:endParaRPr/>
          </a:p>
        </p:txBody>
      </p:sp>
      <p:sp>
        <p:nvSpPr>
          <p:cNvPr id="329" name="Google Shape;329;p34"/>
          <p:cNvSpPr txBox="1"/>
          <p:nvPr>
            <p:ph idx="5" type="subTitle"/>
          </p:nvPr>
        </p:nvSpPr>
        <p:spPr>
          <a:xfrm>
            <a:off x="5962091" y="2198779"/>
            <a:ext cx="2199600" cy="635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ACCAGGGCTTTT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↓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TACCAGGGCTTT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30" name="Google Shape;330;p34"/>
          <p:cNvSpPr txBox="1"/>
          <p:nvPr>
            <p:ph idx="9" type="subTitle"/>
          </p:nvPr>
        </p:nvSpPr>
        <p:spPr>
          <a:xfrm>
            <a:off x="5960291" y="1380125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Right Shift</a:t>
            </a:r>
            <a:endParaRPr/>
          </a:p>
        </p:txBody>
      </p:sp>
      <p:pic>
        <p:nvPicPr>
          <p:cNvPr id="331" name="Google Shape;3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37" y="2145975"/>
            <a:ext cx="2603275" cy="216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4913" y="2198779"/>
            <a:ext cx="1994158" cy="205732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4"/>
          <p:cNvSpPr txBox="1"/>
          <p:nvPr/>
        </p:nvSpPr>
        <p:spPr>
          <a:xfrm>
            <a:off x="5909525" y="43089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Padmapriya, M.K., and Vinitha, P. A Technique of Data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Security using DNA Cryptography with Optimized Data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Storage. Journal of System and Management Sciences.</a:t>
            </a:r>
            <a:endParaRPr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/>
          <p:nvPr>
            <p:ph type="title"/>
          </p:nvPr>
        </p:nvSpPr>
        <p:spPr>
          <a:xfrm>
            <a:off x="720000" y="445025"/>
            <a:ext cx="40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Encryption</a:t>
            </a:r>
            <a:endParaRPr/>
          </a:p>
        </p:txBody>
      </p:sp>
      <p:sp>
        <p:nvSpPr>
          <p:cNvPr id="339" name="Google Shape;339;p35"/>
          <p:cNvSpPr txBox="1"/>
          <p:nvPr>
            <p:ph idx="7" type="subTitle"/>
          </p:nvPr>
        </p:nvSpPr>
        <p:spPr>
          <a:xfrm>
            <a:off x="594150" y="1387925"/>
            <a:ext cx="4014600" cy="4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Segmenting and Permuting</a:t>
            </a:r>
            <a:endParaRPr/>
          </a:p>
        </p:txBody>
      </p:sp>
      <p:sp>
        <p:nvSpPr>
          <p:cNvPr id="340" name="Google Shape;340;p35"/>
          <p:cNvSpPr txBox="1"/>
          <p:nvPr/>
        </p:nvSpPr>
        <p:spPr>
          <a:xfrm>
            <a:off x="5909525" y="43089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Padmapriya, M.K., and Vinitha, P. A Technique of Data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Security using DNA Cryptography with Optimized Data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Storage. Journal of System and Management Sciences.</a:t>
            </a:r>
            <a:endParaRPr sz="800"/>
          </a:p>
        </p:txBody>
      </p:sp>
      <p:sp>
        <p:nvSpPr>
          <p:cNvPr id="341" name="Google Shape;341;p35"/>
          <p:cNvSpPr txBox="1"/>
          <p:nvPr>
            <p:ph idx="5" type="subTitle"/>
          </p:nvPr>
        </p:nvSpPr>
        <p:spPr>
          <a:xfrm>
            <a:off x="657699" y="2082725"/>
            <a:ext cx="2071800" cy="2251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TACCAGGGCTTT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↓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TAC CAG GGC TTT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↓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CAG TTT TAC GGC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↓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CAGTTTTACGGC</a:t>
            </a:r>
            <a:endParaRPr sz="1700"/>
          </a:p>
        </p:txBody>
      </p:sp>
      <p:sp>
        <p:nvSpPr>
          <p:cNvPr id="342" name="Google Shape;342;p35"/>
          <p:cNvSpPr txBox="1"/>
          <p:nvPr/>
        </p:nvSpPr>
        <p:spPr>
          <a:xfrm>
            <a:off x="2729500" y="2263625"/>
            <a:ext cx="27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Divide sequence into 4 parts</a:t>
            </a:r>
            <a:endParaRPr sz="1200"/>
          </a:p>
        </p:txBody>
      </p:sp>
      <p:sp>
        <p:nvSpPr>
          <p:cNvPr id="343" name="Google Shape;343;p35"/>
          <p:cNvSpPr txBox="1"/>
          <p:nvPr/>
        </p:nvSpPr>
        <p:spPr>
          <a:xfrm>
            <a:off x="2729488" y="2688725"/>
            <a:ext cx="2328600" cy="18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Rearrange parts 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based on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 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randomized 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permutation pattern (e.g. [2, 4, 1, 3])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highlight>
                  <a:srgbClr val="FFFF00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Permutation pattern used:</a:t>
            </a: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 key given to the customer (eg.[2, 4, 1, 3]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44" name="Google Shape;344;p35"/>
          <p:cNvSpPr txBox="1"/>
          <p:nvPr>
            <p:ph idx="7" type="subTitle"/>
          </p:nvPr>
        </p:nvSpPr>
        <p:spPr>
          <a:xfrm>
            <a:off x="5410900" y="3036975"/>
            <a:ext cx="3444600" cy="8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Step: DNA Synthesis &amp; Storage</a:t>
            </a:r>
            <a:endParaRPr/>
          </a:p>
        </p:txBody>
      </p:sp>
      <p:pic>
        <p:nvPicPr>
          <p:cNvPr id="345" name="Google Shape;3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525" y="1447175"/>
            <a:ext cx="2590950" cy="14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Encryption</a:t>
            </a:r>
            <a:endParaRPr/>
          </a:p>
        </p:txBody>
      </p:sp>
      <p:sp>
        <p:nvSpPr>
          <p:cNvPr id="351" name="Google Shape;351;p36"/>
          <p:cNvSpPr txBox="1"/>
          <p:nvPr>
            <p:ph idx="7" type="subTitle"/>
          </p:nvPr>
        </p:nvSpPr>
        <p:spPr>
          <a:xfrm>
            <a:off x="594150" y="1279325"/>
            <a:ext cx="7066800" cy="4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 Result: </a:t>
            </a:r>
            <a:r>
              <a:rPr lang="en" u="sng"/>
              <a:t>Encrypted Messages(DNA) + key</a:t>
            </a:r>
            <a:endParaRPr u="sng"/>
          </a:p>
        </p:txBody>
      </p:sp>
      <p:sp>
        <p:nvSpPr>
          <p:cNvPr id="352" name="Google Shape;352;p36"/>
          <p:cNvSpPr txBox="1"/>
          <p:nvPr>
            <p:ph idx="5" type="subTitle"/>
          </p:nvPr>
        </p:nvSpPr>
        <p:spPr>
          <a:xfrm>
            <a:off x="3220000" y="2039925"/>
            <a:ext cx="2071800" cy="44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CAGTTTTACGGC</a:t>
            </a:r>
            <a:endParaRPr sz="1700"/>
          </a:p>
        </p:txBody>
      </p:sp>
      <p:cxnSp>
        <p:nvCxnSpPr>
          <p:cNvPr id="353" name="Google Shape;353;p36"/>
          <p:cNvCxnSpPr/>
          <p:nvPr/>
        </p:nvCxnSpPr>
        <p:spPr>
          <a:xfrm>
            <a:off x="4126650" y="1680250"/>
            <a:ext cx="0" cy="435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36"/>
          <p:cNvCxnSpPr/>
          <p:nvPr/>
        </p:nvCxnSpPr>
        <p:spPr>
          <a:xfrm>
            <a:off x="6844625" y="1701400"/>
            <a:ext cx="16800" cy="44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5" name="Google Shape;3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125" y="2704363"/>
            <a:ext cx="1945525" cy="75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6"/>
          <p:cNvSpPr txBox="1"/>
          <p:nvPr/>
        </p:nvSpPr>
        <p:spPr>
          <a:xfrm>
            <a:off x="6391050" y="2055375"/>
            <a:ext cx="115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[2, 4, 1, 3]</a:t>
            </a:r>
            <a:endParaRPr b="1" sz="1500"/>
          </a:p>
        </p:txBody>
      </p:sp>
      <p:pic>
        <p:nvPicPr>
          <p:cNvPr id="357" name="Google Shape;357;p36"/>
          <p:cNvPicPr preferRelativeResize="0"/>
          <p:nvPr/>
        </p:nvPicPr>
        <p:blipFill rotWithShape="1">
          <a:blip r:embed="rId4">
            <a:alphaModFix/>
          </a:blip>
          <a:srcRect b="0" l="0" r="3772" t="0"/>
          <a:stretch/>
        </p:blipFill>
        <p:spPr>
          <a:xfrm>
            <a:off x="773350" y="3973700"/>
            <a:ext cx="7715751" cy="6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6"/>
          <p:cNvSpPr txBox="1"/>
          <p:nvPr/>
        </p:nvSpPr>
        <p:spPr>
          <a:xfrm>
            <a:off x="6856575" y="999025"/>
            <a:ext cx="17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Given to customer</a:t>
            </a:r>
            <a:endParaRPr b="1" i="1"/>
          </a:p>
        </p:txBody>
      </p:sp>
      <p:sp>
        <p:nvSpPr>
          <p:cNvPr id="359" name="Google Shape;359;p36"/>
          <p:cNvSpPr/>
          <p:nvPr/>
        </p:nvSpPr>
        <p:spPr>
          <a:xfrm>
            <a:off x="7190075" y="1323025"/>
            <a:ext cx="414600" cy="2424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60" name="Google Shape;360;p36"/>
          <p:cNvSpPr txBox="1"/>
          <p:nvPr/>
        </p:nvSpPr>
        <p:spPr>
          <a:xfrm>
            <a:off x="2707400" y="2881838"/>
            <a:ext cx="39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 message per line</a:t>
            </a:r>
            <a:endParaRPr b="1" i="1"/>
          </a:p>
        </p:txBody>
      </p:sp>
      <p:sp>
        <p:nvSpPr>
          <p:cNvPr id="361" name="Google Shape;361;p36"/>
          <p:cNvSpPr txBox="1"/>
          <p:nvPr/>
        </p:nvSpPr>
        <p:spPr>
          <a:xfrm>
            <a:off x="720000" y="2251575"/>
            <a:ext cx="17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input file:</a:t>
            </a:r>
            <a:endParaRPr b="1" i="1"/>
          </a:p>
        </p:txBody>
      </p:sp>
      <p:sp>
        <p:nvSpPr>
          <p:cNvPr id="362" name="Google Shape;362;p36"/>
          <p:cNvSpPr txBox="1"/>
          <p:nvPr/>
        </p:nvSpPr>
        <p:spPr>
          <a:xfrm>
            <a:off x="720000" y="3573488"/>
            <a:ext cx="17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output</a:t>
            </a:r>
            <a:r>
              <a:rPr b="1" i="1"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file:</a:t>
            </a:r>
            <a:endParaRPr b="1" i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/>
          <p:nvPr>
            <p:ph type="title"/>
          </p:nvPr>
        </p:nvSpPr>
        <p:spPr>
          <a:xfrm>
            <a:off x="735750" y="2005925"/>
            <a:ext cx="7672500" cy="19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How to restore original messages when there are sequencing errors?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68" name="Google Shape;368;p37"/>
          <p:cNvSpPr txBox="1"/>
          <p:nvPr>
            <p:ph type="title"/>
          </p:nvPr>
        </p:nvSpPr>
        <p:spPr>
          <a:xfrm>
            <a:off x="811950" y="-180025"/>
            <a:ext cx="7520100" cy="19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E7E7"/>
                </a:solidFill>
                <a:highlight>
                  <a:schemeClr val="dk1"/>
                </a:highlight>
              </a:rPr>
              <a:t>Sequence → Decrypt</a:t>
            </a:r>
            <a:endParaRPr>
              <a:solidFill>
                <a:srgbClr val="E8E7E7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/>
          <p:nvPr>
            <p:ph type="title"/>
          </p:nvPr>
        </p:nvSpPr>
        <p:spPr>
          <a:xfrm>
            <a:off x="443575" y="425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Decryption</a:t>
            </a:r>
            <a:endParaRPr/>
          </a:p>
        </p:txBody>
      </p:sp>
      <p:sp>
        <p:nvSpPr>
          <p:cNvPr id="374" name="Google Shape;374;p38"/>
          <p:cNvSpPr txBox="1"/>
          <p:nvPr>
            <p:ph idx="7" type="subTitle"/>
          </p:nvPr>
        </p:nvSpPr>
        <p:spPr>
          <a:xfrm>
            <a:off x="232625" y="1308950"/>
            <a:ext cx="3330900" cy="8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Repetitive Sequencing (Simulated)</a:t>
            </a:r>
            <a:endParaRPr/>
          </a:p>
        </p:txBody>
      </p:sp>
      <p:sp>
        <p:nvSpPr>
          <p:cNvPr id="375" name="Google Shape;375;p38"/>
          <p:cNvSpPr txBox="1"/>
          <p:nvPr>
            <p:ph idx="8" type="subTitle"/>
          </p:nvPr>
        </p:nvSpPr>
        <p:spPr>
          <a:xfrm>
            <a:off x="5045013" y="634675"/>
            <a:ext cx="3885000" cy="8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Select Optimal Sequence:  Pairwise Global Alignment</a:t>
            </a:r>
            <a:endParaRPr/>
          </a:p>
        </p:txBody>
      </p:sp>
      <p:sp>
        <p:nvSpPr>
          <p:cNvPr id="376" name="Google Shape;376;p38"/>
          <p:cNvSpPr txBox="1"/>
          <p:nvPr/>
        </p:nvSpPr>
        <p:spPr>
          <a:xfrm>
            <a:off x="5825400" y="3422325"/>
            <a:ext cx="29322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Penalty used: </a:t>
            </a:r>
            <a:endParaRPr b="1" sz="13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 for substitution, 8 for gaps(indels)</a:t>
            </a:r>
            <a:endParaRPr b="1" sz="1300"/>
          </a:p>
        </p:txBody>
      </p:sp>
      <p:sp>
        <p:nvSpPr>
          <p:cNvPr id="377" name="Google Shape;377;p38"/>
          <p:cNvSpPr txBox="1"/>
          <p:nvPr/>
        </p:nvSpPr>
        <p:spPr>
          <a:xfrm>
            <a:off x="4733625" y="4219825"/>
            <a:ext cx="418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3. Reverse Steps in Encryption</a:t>
            </a:r>
            <a:endParaRPr sz="190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378" name="Google Shape;378;p38"/>
          <p:cNvSpPr txBox="1"/>
          <p:nvPr/>
        </p:nvSpPr>
        <p:spPr>
          <a:xfrm>
            <a:off x="408775" y="2274950"/>
            <a:ext cx="3238200" cy="1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GAACTGCG [2, 0, 1, 3]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↓</a:t>
            </a:r>
            <a:endParaRPr sz="17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GAACTGCG [2, 0, 1, 3]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GAACTGCG [2, 0, 1, 3]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GAACGCG [2, 0, 1, 3] (deletion)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GAACTGCG [2, 0, 1, 3]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GAACTGAG [2, 0, 1, 3] (substitution)</a:t>
            </a:r>
            <a:endParaRPr/>
          </a:p>
        </p:txBody>
      </p:sp>
      <p:sp>
        <p:nvSpPr>
          <p:cNvPr id="379" name="Google Shape;379;p38"/>
          <p:cNvSpPr txBox="1"/>
          <p:nvPr/>
        </p:nvSpPr>
        <p:spPr>
          <a:xfrm>
            <a:off x="3163650" y="2991838"/>
            <a:ext cx="21435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/>
              <a:t>Sequencing 5 times</a:t>
            </a:r>
            <a:endParaRPr b="1" i="1"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/>
              <a:t>(0.01 for substitution, 0.005 for indels)</a:t>
            </a:r>
            <a:endParaRPr b="1" i="1" sz="1200"/>
          </a:p>
        </p:txBody>
      </p:sp>
      <p:sp>
        <p:nvSpPr>
          <p:cNvPr id="380" name="Google Shape;380;p38"/>
          <p:cNvSpPr txBox="1"/>
          <p:nvPr/>
        </p:nvSpPr>
        <p:spPr>
          <a:xfrm>
            <a:off x="458075" y="3948825"/>
            <a:ext cx="36216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E599"/>
                </a:highlight>
              </a:rPr>
              <a:t>GAACTGCG [2, 0, 1, 3] (optimal sequence) </a:t>
            </a:r>
            <a:endParaRPr/>
          </a:p>
        </p:txBody>
      </p:sp>
      <p:sp>
        <p:nvSpPr>
          <p:cNvPr id="381" name="Google Shape;381;p38"/>
          <p:cNvSpPr txBox="1"/>
          <p:nvPr/>
        </p:nvSpPr>
        <p:spPr>
          <a:xfrm>
            <a:off x="2486175" y="2326838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/>
              <a:t>Take Synthesized DNA</a:t>
            </a:r>
            <a:endParaRPr b="1" i="1" sz="1200"/>
          </a:p>
        </p:txBody>
      </p:sp>
      <p:cxnSp>
        <p:nvCxnSpPr>
          <p:cNvPr id="382" name="Google Shape;382;p38"/>
          <p:cNvCxnSpPr/>
          <p:nvPr/>
        </p:nvCxnSpPr>
        <p:spPr>
          <a:xfrm>
            <a:off x="4079675" y="4456375"/>
            <a:ext cx="765000" cy="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3" name="Google Shape;3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950" y="1448275"/>
            <a:ext cx="2388769" cy="199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8"/>
          <p:cNvPicPr preferRelativeResize="0"/>
          <p:nvPr/>
        </p:nvPicPr>
        <p:blipFill rotWithShape="1">
          <a:blip r:embed="rId4">
            <a:alphaModFix/>
          </a:blip>
          <a:srcRect b="6552" l="3339" r="5899" t="7794"/>
          <a:stretch/>
        </p:blipFill>
        <p:spPr>
          <a:xfrm>
            <a:off x="458075" y="2463863"/>
            <a:ext cx="4534830" cy="1414637"/>
          </a:xfrm>
          <a:prstGeom prst="rect">
            <a:avLst/>
          </a:prstGeom>
          <a:noFill/>
          <a:ln cap="flat" cmpd="sng" w="11430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5" name="Google Shape;38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6175" y="1728000"/>
            <a:ext cx="2388775" cy="1508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8"/>
          <p:cNvPicPr preferRelativeResize="0"/>
          <p:nvPr/>
        </p:nvPicPr>
        <p:blipFill rotWithShape="1">
          <a:blip r:embed="rId6">
            <a:alphaModFix/>
          </a:blip>
          <a:srcRect b="0" l="9007" r="11139" t="6200"/>
          <a:stretch/>
        </p:blipFill>
        <p:spPr>
          <a:xfrm>
            <a:off x="8017325" y="1731725"/>
            <a:ext cx="611372" cy="15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